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7" r:id="rId7"/>
    <p:sldId id="261" r:id="rId8"/>
    <p:sldId id="262" r:id="rId9"/>
    <p:sldId id="269" r:id="rId10"/>
    <p:sldId id="270" r:id="rId11"/>
    <p:sldId id="268" r:id="rId12"/>
    <p:sldId id="263" r:id="rId13"/>
    <p:sldId id="264" r:id="rId14"/>
    <p:sldId id="265" r:id="rId15"/>
    <p:sldId id="266" r:id="rId16"/>
    <p:sldId id="271" r:id="rId17"/>
    <p:sldId id="272" r:id="rId18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79" autoAdjust="0"/>
    <p:restoredTop sz="94660"/>
  </p:normalViewPr>
  <p:slideViewPr>
    <p:cSldViewPr>
      <p:cViewPr>
        <p:scale>
          <a:sx n="90" d="100"/>
          <a:sy n="90" d="100"/>
        </p:scale>
        <p:origin x="-990" y="-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28" name="Espaço Reservado para Data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10DF9-7081-4D84-914C-354FD980AEB3}" type="datetimeFigureOut">
              <a:rPr lang="pt-BR" smtClean="0"/>
              <a:pPr/>
              <a:t>06/07/2012</a:t>
            </a:fld>
            <a:endParaRPr lang="pt-BR"/>
          </a:p>
        </p:txBody>
      </p:sp>
      <p:sp>
        <p:nvSpPr>
          <p:cNvPr id="17" name="Espaço Reservado para Rodapé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29" name="Espaço Reservado para Número de Slide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70519-3540-4209-B2A9-52633C4BC18B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10DF9-7081-4D84-914C-354FD980AEB3}" type="datetimeFigureOut">
              <a:rPr lang="pt-BR" smtClean="0"/>
              <a:pPr/>
              <a:t>06/07/2012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70519-3540-4209-B2A9-52633C4BC18B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10DF9-7081-4D84-914C-354FD980AEB3}" type="datetimeFigureOut">
              <a:rPr lang="pt-BR" smtClean="0"/>
              <a:pPr/>
              <a:t>06/07/2012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98C70519-3540-4209-B2A9-52633C4BC18B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10DF9-7081-4D84-914C-354FD980AEB3}" type="datetimeFigureOut">
              <a:rPr lang="pt-BR" smtClean="0"/>
              <a:pPr/>
              <a:t>06/07/2012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70519-3540-4209-B2A9-52633C4BC18B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10DF9-7081-4D84-914C-354FD980AEB3}" type="datetimeFigureOut">
              <a:rPr lang="pt-BR" smtClean="0"/>
              <a:pPr/>
              <a:t>06/07/2012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70519-3540-4209-B2A9-52633C4BC18B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10DF9-7081-4D84-914C-354FD980AEB3}" type="datetimeFigureOut">
              <a:rPr lang="pt-BR" smtClean="0"/>
              <a:pPr/>
              <a:t>06/07/2012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70519-3540-4209-B2A9-52633C4BC18B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10DF9-7081-4D84-914C-354FD980AEB3}" type="datetimeFigureOut">
              <a:rPr lang="pt-BR" smtClean="0"/>
              <a:pPr/>
              <a:t>06/07/2012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70519-3540-4209-B2A9-52633C4BC18B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10DF9-7081-4D84-914C-354FD980AEB3}" type="datetimeFigureOut">
              <a:rPr lang="pt-BR" smtClean="0"/>
              <a:pPr/>
              <a:t>06/07/2012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70519-3540-4209-B2A9-52633C4BC18B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pt-BR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Clique no ícone para adicionar uma imagem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10DF9-7081-4D84-914C-354FD980AEB3}" type="datetimeFigureOut">
              <a:rPr lang="pt-BR" smtClean="0"/>
              <a:pPr/>
              <a:t>06/07/2012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70519-3540-4209-B2A9-52633C4BC18B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10DF9-7081-4D84-914C-354FD980AEB3}" type="datetimeFigureOut">
              <a:rPr lang="pt-BR" smtClean="0"/>
              <a:pPr/>
              <a:t>06/07/2012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70519-3540-4209-B2A9-52633C4BC18B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10DF9-7081-4D84-914C-354FD980AEB3}" type="datetimeFigureOut">
              <a:rPr lang="pt-BR" smtClean="0"/>
              <a:pPr/>
              <a:t>06/07/2012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70519-3540-4209-B2A9-52633C4BC18B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ço Reservado para Título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13" name="Espaço Reservado para Texto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 smtClean="0"/>
              <a:t>Clique para editar 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14" name="Espaço Reservado para Data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FC10DF9-7081-4D84-914C-354FD980AEB3}" type="datetimeFigureOut">
              <a:rPr lang="pt-BR" smtClean="0"/>
              <a:pPr/>
              <a:t>06/07/2012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23" name="Espaço Reservado para Número de Slide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98C70519-3540-4209-B2A9-52633C4BC18B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image" Target="../media/image7.png"/><Relationship Id="rId18" Type="http://schemas.openxmlformats.org/officeDocument/2006/relationships/slide" Target="slide2.xml"/><Relationship Id="rId26" Type="http://schemas.openxmlformats.org/officeDocument/2006/relationships/slide" Target="slide10.xml"/><Relationship Id="rId3" Type="http://schemas.openxmlformats.org/officeDocument/2006/relationships/image" Target="../media/image2.jpeg"/><Relationship Id="rId21" Type="http://schemas.openxmlformats.org/officeDocument/2006/relationships/image" Target="../media/image11.jpeg"/><Relationship Id="rId7" Type="http://schemas.openxmlformats.org/officeDocument/2006/relationships/image" Target="../media/image4.png"/><Relationship Id="rId12" Type="http://schemas.openxmlformats.org/officeDocument/2006/relationships/slide" Target="slide7.xml"/><Relationship Id="rId17" Type="http://schemas.openxmlformats.org/officeDocument/2006/relationships/image" Target="../media/image9.png"/><Relationship Id="rId25" Type="http://schemas.openxmlformats.org/officeDocument/2006/relationships/image" Target="../media/image13.jpeg"/><Relationship Id="rId2" Type="http://schemas.openxmlformats.org/officeDocument/2006/relationships/slide" Target="slide3.xml"/><Relationship Id="rId16" Type="http://schemas.openxmlformats.org/officeDocument/2006/relationships/slide" Target="slide14.xml"/><Relationship Id="rId20" Type="http://schemas.openxmlformats.org/officeDocument/2006/relationships/slide" Target="slide12.xml"/><Relationship Id="rId29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slide" Target="slide5.xml"/><Relationship Id="rId11" Type="http://schemas.openxmlformats.org/officeDocument/2006/relationships/image" Target="../media/image6.png"/><Relationship Id="rId24" Type="http://schemas.openxmlformats.org/officeDocument/2006/relationships/slide" Target="slide9.xml"/><Relationship Id="rId5" Type="http://schemas.openxmlformats.org/officeDocument/2006/relationships/image" Target="../media/image3.png"/><Relationship Id="rId15" Type="http://schemas.openxmlformats.org/officeDocument/2006/relationships/image" Target="../media/image8.png"/><Relationship Id="rId23" Type="http://schemas.openxmlformats.org/officeDocument/2006/relationships/image" Target="../media/image12.png"/><Relationship Id="rId28" Type="http://schemas.openxmlformats.org/officeDocument/2006/relationships/slide" Target="slide11.xml"/><Relationship Id="rId10" Type="http://schemas.openxmlformats.org/officeDocument/2006/relationships/slide" Target="slide15.xml"/><Relationship Id="rId19" Type="http://schemas.openxmlformats.org/officeDocument/2006/relationships/image" Target="../media/image10.png"/><Relationship Id="rId4" Type="http://schemas.openxmlformats.org/officeDocument/2006/relationships/slide" Target="slide4.xml"/><Relationship Id="rId9" Type="http://schemas.openxmlformats.org/officeDocument/2006/relationships/image" Target="../media/image5.jpeg"/><Relationship Id="rId14" Type="http://schemas.openxmlformats.org/officeDocument/2006/relationships/slide" Target="slide13.xml"/><Relationship Id="rId22" Type="http://schemas.openxmlformats.org/officeDocument/2006/relationships/slide" Target="slide6.xml"/><Relationship Id="rId27" Type="http://schemas.openxmlformats.org/officeDocument/2006/relationships/image" Target="../media/image1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2938" y="2611511"/>
            <a:ext cx="971707" cy="9952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Retângulo 2"/>
          <p:cNvSpPr/>
          <p:nvPr/>
        </p:nvSpPr>
        <p:spPr>
          <a:xfrm>
            <a:off x="30225" y="3729226"/>
            <a:ext cx="129500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100" dirty="0" smtClean="0">
                <a:solidFill>
                  <a:schemeClr val="bg1">
                    <a:lumMod val="95000"/>
                    <a:lumOff val="5000"/>
                  </a:schemeClr>
                </a:solidFill>
                <a:cs typeface="Times New Roman" pitchFamily="18" charset="0"/>
              </a:rPr>
              <a:t>MAPA – 1 </a:t>
            </a:r>
          </a:p>
          <a:p>
            <a:pPr algn="ctr"/>
            <a:r>
              <a:rPr lang="pt-BR" sz="1400" b="1" dirty="0" smtClean="0">
                <a:solidFill>
                  <a:schemeClr val="bg1">
                    <a:lumMod val="95000"/>
                    <a:lumOff val="5000"/>
                  </a:schemeClr>
                </a:solidFill>
                <a:cs typeface="Times New Roman" pitchFamily="18" charset="0"/>
              </a:rPr>
              <a:t>As primeiras Civilizações</a:t>
            </a:r>
            <a:endParaRPr lang="pt-BR" sz="1400" b="1" dirty="0">
              <a:solidFill>
                <a:schemeClr val="bg1">
                  <a:lumMod val="95000"/>
                  <a:lumOff val="5000"/>
                </a:schemeClr>
              </a:solidFill>
              <a:cs typeface="Times New Roman" pitchFamily="18" charset="0"/>
            </a:endParaRPr>
          </a:p>
        </p:txBody>
      </p:sp>
      <p:pic>
        <p:nvPicPr>
          <p:cNvPr id="4" name="Imagem 3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6623" y="2611511"/>
            <a:ext cx="955257" cy="997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Retângulo 4"/>
          <p:cNvSpPr/>
          <p:nvPr/>
        </p:nvSpPr>
        <p:spPr>
          <a:xfrm>
            <a:off x="2483768" y="3729226"/>
            <a:ext cx="102547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100" dirty="0" smtClean="0">
                <a:solidFill>
                  <a:schemeClr val="bg1">
                    <a:lumMod val="95000"/>
                    <a:lumOff val="5000"/>
                  </a:schemeClr>
                </a:solidFill>
                <a:cs typeface="Times New Roman" pitchFamily="18" charset="0"/>
              </a:rPr>
              <a:t>MAPA – 3 </a:t>
            </a:r>
          </a:p>
          <a:p>
            <a:pPr algn="ctr"/>
            <a:r>
              <a:rPr lang="pt-BR" sz="1400" b="1" dirty="0" smtClean="0">
                <a:solidFill>
                  <a:schemeClr val="bg1">
                    <a:lumMod val="95000"/>
                    <a:lumOff val="5000"/>
                  </a:schemeClr>
                </a:solidFill>
                <a:cs typeface="Times New Roman" pitchFamily="18" charset="0"/>
              </a:rPr>
              <a:t>Fenícios e Hebreus</a:t>
            </a:r>
            <a:endParaRPr lang="pt-BR" sz="1400" b="1" dirty="0">
              <a:solidFill>
                <a:schemeClr val="bg1">
                  <a:lumMod val="95000"/>
                  <a:lumOff val="5000"/>
                </a:schemeClr>
              </a:solidFill>
              <a:cs typeface="Times New Roman" pitchFamily="18" charset="0"/>
            </a:endParaRPr>
          </a:p>
        </p:txBody>
      </p:sp>
      <p:pic>
        <p:nvPicPr>
          <p:cNvPr id="6" name="Imagem 5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2611511"/>
            <a:ext cx="1536648" cy="997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Retângulo 6"/>
          <p:cNvSpPr/>
          <p:nvPr/>
        </p:nvSpPr>
        <p:spPr>
          <a:xfrm>
            <a:off x="3635896" y="3729226"/>
            <a:ext cx="1536648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100" dirty="0" smtClean="0">
                <a:solidFill>
                  <a:schemeClr val="bg1">
                    <a:lumMod val="95000"/>
                    <a:lumOff val="5000"/>
                  </a:schemeClr>
                </a:solidFill>
                <a:cs typeface="Times New Roman" pitchFamily="18" charset="0"/>
              </a:rPr>
              <a:t>MAPA – 4</a:t>
            </a:r>
          </a:p>
          <a:p>
            <a:pPr algn="ctr"/>
            <a:r>
              <a:rPr lang="pt-BR" sz="1400" b="1" dirty="0" smtClean="0">
                <a:solidFill>
                  <a:schemeClr val="bg1">
                    <a:lumMod val="95000"/>
                    <a:lumOff val="5000"/>
                  </a:schemeClr>
                </a:solidFill>
                <a:cs typeface="Times New Roman" pitchFamily="18" charset="0"/>
              </a:rPr>
              <a:t>A Grécia Antiga</a:t>
            </a:r>
            <a:endParaRPr lang="pt-BR" sz="1400" b="1" dirty="0">
              <a:solidFill>
                <a:schemeClr val="bg1">
                  <a:lumMod val="95000"/>
                  <a:lumOff val="5000"/>
                </a:schemeClr>
              </a:solidFill>
              <a:cs typeface="Times New Roman" pitchFamily="18" charset="0"/>
            </a:endParaRPr>
          </a:p>
        </p:txBody>
      </p:sp>
      <p:pic>
        <p:nvPicPr>
          <p:cNvPr id="8" name="Imagem 7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7136" y="2607286"/>
            <a:ext cx="1008000" cy="10017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Retângulo 8"/>
          <p:cNvSpPr/>
          <p:nvPr/>
        </p:nvSpPr>
        <p:spPr>
          <a:xfrm>
            <a:off x="7884368" y="3645024"/>
            <a:ext cx="1368152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100" dirty="0" smtClean="0">
                <a:solidFill>
                  <a:schemeClr val="bg1">
                    <a:lumMod val="95000"/>
                    <a:lumOff val="5000"/>
                  </a:schemeClr>
                </a:solidFill>
                <a:cs typeface="Times New Roman" pitchFamily="18" charset="0"/>
              </a:rPr>
              <a:t>MAPA – 7 </a:t>
            </a:r>
          </a:p>
          <a:p>
            <a:pPr algn="ctr"/>
            <a:r>
              <a:rPr lang="pt-BR" sz="1400" b="1" dirty="0" smtClean="0">
                <a:solidFill>
                  <a:schemeClr val="bg1">
                    <a:lumMod val="95000"/>
                    <a:lumOff val="5000"/>
                  </a:schemeClr>
                </a:solidFill>
                <a:cs typeface="Times New Roman" pitchFamily="18" charset="0"/>
              </a:rPr>
              <a:t>A civilização</a:t>
            </a:r>
          </a:p>
          <a:p>
            <a:pPr algn="ctr"/>
            <a:r>
              <a:rPr lang="pt-BR" sz="1400" b="1" dirty="0" smtClean="0">
                <a:solidFill>
                  <a:schemeClr val="bg1">
                    <a:lumMod val="95000"/>
                    <a:lumOff val="5000"/>
                  </a:schemeClr>
                </a:solidFill>
                <a:cs typeface="Times New Roman" pitchFamily="18" charset="0"/>
              </a:rPr>
              <a:t>Helenística</a:t>
            </a:r>
            <a:endParaRPr lang="pt-BR" sz="1400" b="1" dirty="0">
              <a:solidFill>
                <a:schemeClr val="bg1">
                  <a:lumMod val="95000"/>
                  <a:lumOff val="5000"/>
                </a:schemeClr>
              </a:solidFill>
              <a:cs typeface="Times New Roman" pitchFamily="18" charset="0"/>
            </a:endParaRPr>
          </a:p>
        </p:txBody>
      </p:sp>
      <p:pic>
        <p:nvPicPr>
          <p:cNvPr id="10" name="Imagem 9">
            <a:hlinkClick r:id="rId10" action="ppaction://hlinksldjump"/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3672" y="4653136"/>
            <a:ext cx="1168808" cy="997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Retângulo 10"/>
          <p:cNvSpPr/>
          <p:nvPr/>
        </p:nvSpPr>
        <p:spPr>
          <a:xfrm>
            <a:off x="7845777" y="5733256"/>
            <a:ext cx="119071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100" dirty="0" smtClean="0">
                <a:solidFill>
                  <a:schemeClr val="bg1">
                    <a:lumMod val="95000"/>
                    <a:lumOff val="5000"/>
                  </a:schemeClr>
                </a:solidFill>
                <a:cs typeface="Times New Roman" pitchFamily="18" charset="0"/>
              </a:rPr>
              <a:t>MAPA – 10</a:t>
            </a:r>
          </a:p>
          <a:p>
            <a:pPr algn="ctr"/>
            <a:r>
              <a:rPr lang="pt-BR" sz="1400" b="1" dirty="0" smtClean="0">
                <a:solidFill>
                  <a:schemeClr val="bg1">
                    <a:lumMod val="95000"/>
                    <a:lumOff val="5000"/>
                  </a:schemeClr>
                </a:solidFill>
                <a:cs typeface="Times New Roman" pitchFamily="18" charset="0"/>
              </a:rPr>
              <a:t>As Invasões Bárbaras</a:t>
            </a:r>
            <a:endParaRPr lang="pt-BR" sz="1400" b="1" dirty="0">
              <a:solidFill>
                <a:schemeClr val="bg1">
                  <a:lumMod val="95000"/>
                  <a:lumOff val="5000"/>
                </a:schemeClr>
              </a:solidFill>
              <a:cs typeface="Times New Roman" pitchFamily="18" charset="0"/>
            </a:endParaRPr>
          </a:p>
        </p:txBody>
      </p:sp>
      <p:pic>
        <p:nvPicPr>
          <p:cNvPr id="12" name="Picture 2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 cstate="print"/>
          <a:stretch>
            <a:fillRect/>
          </a:stretch>
        </p:blipFill>
        <p:spPr bwMode="auto">
          <a:xfrm>
            <a:off x="6588224" y="2609536"/>
            <a:ext cx="1102647" cy="997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2">
            <a:hlinkClick r:id="rId14" action="ppaction://hlinksldjump"/>
          </p:cNvPr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336429" y="4664048"/>
            <a:ext cx="1019091" cy="997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Picture 2">
            <a:hlinkClick r:id="rId16" action="ppaction://hlinksldjump"/>
          </p:cNvPr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6565074" y="4664048"/>
            <a:ext cx="942574" cy="997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CaixaDeTexto 14"/>
          <p:cNvSpPr txBox="1"/>
          <p:nvPr/>
        </p:nvSpPr>
        <p:spPr>
          <a:xfrm>
            <a:off x="4058824" y="5805264"/>
            <a:ext cx="1161248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100" dirty="0" smtClean="0">
                <a:solidFill>
                  <a:schemeClr val="bg1">
                    <a:lumMod val="95000"/>
                    <a:lumOff val="5000"/>
                  </a:schemeClr>
                </a:solidFill>
                <a:cs typeface="Times New Roman" pitchFamily="18" charset="0"/>
              </a:rPr>
              <a:t>MAPA – 8 </a:t>
            </a:r>
          </a:p>
          <a:p>
            <a:pPr algn="ctr">
              <a:spcAft>
                <a:spcPts val="1000"/>
              </a:spcAft>
            </a:pPr>
            <a:r>
              <a:rPr lang="pt-BR" sz="1400" b="1" dirty="0" smtClean="0">
                <a:solidFill>
                  <a:schemeClr val="bg1">
                    <a:lumMod val="95000"/>
                    <a:lumOff val="5000"/>
                  </a:schemeClr>
                </a:solidFill>
                <a:cs typeface="Times New Roman" pitchFamily="18" charset="0"/>
              </a:rPr>
              <a:t>O Império Romano</a:t>
            </a:r>
            <a:endParaRPr lang="pt-BR" sz="1400" b="1" dirty="0">
              <a:solidFill>
                <a:schemeClr val="bg1">
                  <a:lumMod val="95000"/>
                  <a:lumOff val="5000"/>
                </a:schemeClr>
              </a:solidFill>
              <a:cs typeface="Times New Roman" pitchFamily="18" charset="0"/>
            </a:endParaRPr>
          </a:p>
        </p:txBody>
      </p:sp>
      <p:sp>
        <p:nvSpPr>
          <p:cNvPr id="16" name="CaixaDeTexto 15"/>
          <p:cNvSpPr txBox="1"/>
          <p:nvPr/>
        </p:nvSpPr>
        <p:spPr>
          <a:xfrm>
            <a:off x="6605894" y="5733256"/>
            <a:ext cx="1206466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100" dirty="0" smtClean="0">
                <a:solidFill>
                  <a:schemeClr val="bg1">
                    <a:lumMod val="95000"/>
                    <a:lumOff val="5000"/>
                  </a:schemeClr>
                </a:solidFill>
                <a:cs typeface="Times New Roman" pitchFamily="18" charset="0"/>
              </a:rPr>
              <a:t>MAPA – 9 </a:t>
            </a:r>
          </a:p>
          <a:p>
            <a:pPr algn="ctr"/>
            <a:r>
              <a:rPr lang="pt-BR" sz="1400" b="1" dirty="0" smtClean="0">
                <a:solidFill>
                  <a:schemeClr val="bg1">
                    <a:lumMod val="95000"/>
                    <a:lumOff val="5000"/>
                  </a:schemeClr>
                </a:solidFill>
                <a:cs typeface="Times New Roman" pitchFamily="18" charset="0"/>
              </a:rPr>
              <a:t>As grandes  invasões</a:t>
            </a:r>
            <a:endParaRPr lang="pt-BR" sz="12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7" name="CaixaDeTexto 16"/>
          <p:cNvSpPr txBox="1"/>
          <p:nvPr/>
        </p:nvSpPr>
        <p:spPr>
          <a:xfrm>
            <a:off x="6588224" y="3628618"/>
            <a:ext cx="11208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100" dirty="0" smtClean="0">
                <a:solidFill>
                  <a:schemeClr val="bg1">
                    <a:lumMod val="95000"/>
                    <a:lumOff val="5000"/>
                  </a:schemeClr>
                </a:solidFill>
                <a:cs typeface="Times New Roman" pitchFamily="18" charset="0"/>
              </a:rPr>
              <a:t>MAPA – 6 </a:t>
            </a:r>
          </a:p>
          <a:p>
            <a:pPr algn="ctr"/>
            <a:r>
              <a:rPr lang="pt-BR" sz="1400" b="1" dirty="0" smtClean="0">
                <a:solidFill>
                  <a:schemeClr val="bg1">
                    <a:lumMod val="95000"/>
                    <a:lumOff val="5000"/>
                  </a:schemeClr>
                </a:solidFill>
                <a:cs typeface="Times New Roman" pitchFamily="18" charset="0"/>
              </a:rPr>
              <a:t>O Império Persa</a:t>
            </a:r>
            <a:endParaRPr lang="pt-BR" sz="1400" b="1" dirty="0">
              <a:solidFill>
                <a:schemeClr val="bg1">
                  <a:lumMod val="95000"/>
                  <a:lumOff val="5000"/>
                </a:schemeClr>
              </a:solidFill>
              <a:cs typeface="Times New Roman" pitchFamily="18" charset="0"/>
            </a:endParaRPr>
          </a:p>
        </p:txBody>
      </p:sp>
      <p:sp>
        <p:nvSpPr>
          <p:cNvPr id="18" name="Título 1"/>
          <p:cNvSpPr txBox="1">
            <a:spLocks/>
          </p:cNvSpPr>
          <p:nvPr/>
        </p:nvSpPr>
        <p:spPr>
          <a:xfrm>
            <a:off x="0" y="44624"/>
            <a:ext cx="9144000" cy="10801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HISTÓRIA ANTIGA </a:t>
            </a:r>
            <a:endParaRPr lang="pt-BR" sz="3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" name="Picture 2">
            <a:hlinkClick r:id="rId18" action="ppaction://hlinksldjump"/>
          </p:cNvPr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202726" y="2611511"/>
            <a:ext cx="1007371" cy="997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1" name="Retângulo 20"/>
          <p:cNvSpPr/>
          <p:nvPr/>
        </p:nvSpPr>
        <p:spPr>
          <a:xfrm>
            <a:off x="1368924" y="3744034"/>
            <a:ext cx="102547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100" dirty="0" smtClean="0">
                <a:solidFill>
                  <a:schemeClr val="bg1">
                    <a:lumMod val="95000"/>
                    <a:lumOff val="5000"/>
                  </a:schemeClr>
                </a:solidFill>
                <a:cs typeface="Times New Roman" pitchFamily="18" charset="0"/>
              </a:rPr>
              <a:t>MAPA – 2 </a:t>
            </a:r>
          </a:p>
          <a:p>
            <a:pPr algn="ctr"/>
            <a:r>
              <a:rPr lang="pt-BR" sz="1400" b="1" dirty="0" smtClean="0">
                <a:solidFill>
                  <a:schemeClr val="bg1">
                    <a:lumMod val="95000"/>
                    <a:lumOff val="5000"/>
                  </a:schemeClr>
                </a:solidFill>
                <a:cs typeface="Times New Roman" pitchFamily="18" charset="0"/>
              </a:rPr>
              <a:t>O Egito</a:t>
            </a:r>
            <a:endParaRPr lang="pt-BR" sz="1400" b="1" dirty="0">
              <a:solidFill>
                <a:schemeClr val="bg1">
                  <a:lumMod val="95000"/>
                  <a:lumOff val="5000"/>
                </a:schemeClr>
              </a:solidFill>
              <a:cs typeface="Times New Roman" pitchFamily="18" charset="0"/>
            </a:endParaRPr>
          </a:p>
        </p:txBody>
      </p:sp>
      <p:pic>
        <p:nvPicPr>
          <p:cNvPr id="22" name="Imagem 21">
            <a:hlinkClick r:id="rId20" action="ppaction://hlinksldjump"/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0547" y="4664048"/>
            <a:ext cx="1000837" cy="997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3" name="Retângulo 22"/>
          <p:cNvSpPr/>
          <p:nvPr/>
        </p:nvSpPr>
        <p:spPr>
          <a:xfrm>
            <a:off x="2858985" y="5805264"/>
            <a:ext cx="1136951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100" dirty="0" smtClean="0">
                <a:solidFill>
                  <a:schemeClr val="bg1">
                    <a:lumMod val="95000"/>
                    <a:lumOff val="5000"/>
                  </a:schemeClr>
                </a:solidFill>
                <a:cs typeface="Times New Roman" pitchFamily="18" charset="0"/>
              </a:rPr>
              <a:t>MAPA – 10</a:t>
            </a:r>
          </a:p>
          <a:p>
            <a:pPr algn="ctr"/>
            <a:r>
              <a:rPr lang="pt-BR" sz="1400" b="1" dirty="0" smtClean="0">
                <a:solidFill>
                  <a:schemeClr val="bg1">
                    <a:lumMod val="95000"/>
                    <a:lumOff val="5000"/>
                  </a:schemeClr>
                </a:solidFill>
                <a:cs typeface="Times New Roman" pitchFamily="18" charset="0"/>
              </a:rPr>
              <a:t>As Guerras Púnicas</a:t>
            </a:r>
            <a:endParaRPr lang="pt-BR" sz="1400" b="1" dirty="0">
              <a:solidFill>
                <a:schemeClr val="bg1">
                  <a:lumMod val="95000"/>
                  <a:lumOff val="5000"/>
                </a:schemeClr>
              </a:solidFill>
              <a:cs typeface="Times New Roman" pitchFamily="18" charset="0"/>
            </a:endParaRPr>
          </a:p>
        </p:txBody>
      </p:sp>
      <p:sp>
        <p:nvSpPr>
          <p:cNvPr id="24" name="Retângulo 23"/>
          <p:cNvSpPr/>
          <p:nvPr/>
        </p:nvSpPr>
        <p:spPr>
          <a:xfrm>
            <a:off x="2411760" y="1484784"/>
            <a:ext cx="400082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500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SUMÁRIO</a:t>
            </a:r>
          </a:p>
          <a:p>
            <a:r>
              <a:rPr lang="pt-BR" sz="1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Clique </a:t>
            </a:r>
            <a:r>
              <a:rPr lang="pt-BR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nas imagens para visualizar os mapas</a:t>
            </a:r>
            <a:endParaRPr lang="pt-BR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6" name="Imagem 25">
            <a:hlinkClick r:id="rId22" action="ppaction://hlinksldjump"/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3067" y="2611511"/>
            <a:ext cx="1026210" cy="997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7" name="CaixaDeTexto 26"/>
          <p:cNvSpPr txBox="1"/>
          <p:nvPr/>
        </p:nvSpPr>
        <p:spPr>
          <a:xfrm>
            <a:off x="5292080" y="3645024"/>
            <a:ext cx="112086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100" dirty="0" smtClean="0">
                <a:solidFill>
                  <a:schemeClr val="bg1">
                    <a:lumMod val="95000"/>
                    <a:lumOff val="5000"/>
                  </a:schemeClr>
                </a:solidFill>
                <a:cs typeface="Times New Roman" pitchFamily="18" charset="0"/>
              </a:rPr>
              <a:t>MAPA – 5 </a:t>
            </a:r>
          </a:p>
          <a:p>
            <a:pPr algn="ctr"/>
            <a:r>
              <a:rPr lang="pt-BR" sz="1400" b="1" dirty="0" smtClean="0">
                <a:solidFill>
                  <a:schemeClr val="bg1">
                    <a:lumMod val="95000"/>
                    <a:lumOff val="5000"/>
                  </a:schemeClr>
                </a:solidFill>
                <a:cs typeface="Times New Roman" pitchFamily="18" charset="0"/>
              </a:rPr>
              <a:t>A Grécia</a:t>
            </a:r>
            <a:endParaRPr lang="pt-BR" sz="1400" b="1" dirty="0">
              <a:solidFill>
                <a:schemeClr val="bg1">
                  <a:lumMod val="95000"/>
                  <a:lumOff val="5000"/>
                </a:schemeClr>
              </a:solidFill>
              <a:cs typeface="Times New Roman" pitchFamily="18" charset="0"/>
            </a:endParaRPr>
          </a:p>
        </p:txBody>
      </p:sp>
      <p:pic>
        <p:nvPicPr>
          <p:cNvPr id="28" name="Imagem 27">
            <a:hlinkClick r:id="rId24" action="ppaction://hlinksldjump"/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840" y="4653136"/>
            <a:ext cx="1272930" cy="997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9" name="Retângulo 28"/>
          <p:cNvSpPr/>
          <p:nvPr/>
        </p:nvSpPr>
        <p:spPr>
          <a:xfrm>
            <a:off x="107504" y="5809728"/>
            <a:ext cx="1410478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100" dirty="0" smtClean="0">
                <a:solidFill>
                  <a:schemeClr val="bg1">
                    <a:lumMod val="95000"/>
                    <a:lumOff val="5000"/>
                  </a:schemeClr>
                </a:solidFill>
                <a:cs typeface="Times New Roman" pitchFamily="18" charset="0"/>
              </a:rPr>
              <a:t>MAPA – 8 </a:t>
            </a:r>
          </a:p>
          <a:p>
            <a:pPr algn="ctr"/>
            <a:r>
              <a:rPr lang="pt-BR" sz="1400" b="1" dirty="0" smtClean="0">
                <a:solidFill>
                  <a:schemeClr val="bg1">
                    <a:lumMod val="95000"/>
                    <a:lumOff val="5000"/>
                  </a:schemeClr>
                </a:solidFill>
                <a:cs typeface="Times New Roman" pitchFamily="18" charset="0"/>
              </a:rPr>
              <a:t>O Império de Alexandre</a:t>
            </a:r>
            <a:endParaRPr lang="pt-BR" sz="1400" b="1" dirty="0">
              <a:solidFill>
                <a:schemeClr val="bg1">
                  <a:lumMod val="95000"/>
                  <a:lumOff val="5000"/>
                </a:schemeClr>
              </a:solidFill>
              <a:cs typeface="Times New Roman" pitchFamily="18" charset="0"/>
            </a:endParaRPr>
          </a:p>
        </p:txBody>
      </p:sp>
      <p:pic>
        <p:nvPicPr>
          <p:cNvPr id="30" name="Imagem 29">
            <a:hlinkClick r:id="rId26" action="ppaction://hlinksldjump"/>
          </p:cNvPr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008" y="4653136"/>
            <a:ext cx="973475" cy="997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1" name="Imagem 30">
            <a:hlinkClick r:id="rId28" action="ppaction://hlinksldjump"/>
          </p:cNvPr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4263" y="4653136"/>
            <a:ext cx="952985" cy="997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2" name="Retângulo 31"/>
          <p:cNvSpPr/>
          <p:nvPr/>
        </p:nvSpPr>
        <p:spPr>
          <a:xfrm>
            <a:off x="1505338" y="5805264"/>
            <a:ext cx="1410478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100" dirty="0" smtClean="0">
                <a:solidFill>
                  <a:schemeClr val="bg1">
                    <a:lumMod val="95000"/>
                    <a:lumOff val="5000"/>
                  </a:schemeClr>
                </a:solidFill>
                <a:cs typeface="Times New Roman" pitchFamily="18" charset="0"/>
              </a:rPr>
              <a:t>MAPA – </a:t>
            </a:r>
            <a:r>
              <a:rPr lang="pt-BR" sz="1100" dirty="0">
                <a:solidFill>
                  <a:schemeClr val="bg1">
                    <a:lumMod val="95000"/>
                    <a:lumOff val="5000"/>
                  </a:schemeClr>
                </a:solidFill>
                <a:cs typeface="Times New Roman" pitchFamily="18" charset="0"/>
              </a:rPr>
              <a:t>9</a:t>
            </a:r>
            <a:r>
              <a:rPr lang="pt-BR" sz="1100" dirty="0" smtClean="0">
                <a:solidFill>
                  <a:schemeClr val="bg1">
                    <a:lumMod val="95000"/>
                    <a:lumOff val="5000"/>
                  </a:schemeClr>
                </a:solidFill>
                <a:cs typeface="Times New Roman" pitchFamily="18" charset="0"/>
              </a:rPr>
              <a:t> </a:t>
            </a:r>
          </a:p>
          <a:p>
            <a:pPr algn="ctr"/>
            <a:r>
              <a:rPr lang="pt-BR" sz="1400" b="1" dirty="0" smtClean="0">
                <a:solidFill>
                  <a:schemeClr val="bg1">
                    <a:lumMod val="95000"/>
                    <a:lumOff val="5000"/>
                  </a:schemeClr>
                </a:solidFill>
                <a:cs typeface="Times New Roman" pitchFamily="18" charset="0"/>
              </a:rPr>
              <a:t>A Gália Romana</a:t>
            </a:r>
            <a:endParaRPr lang="pt-BR" sz="1400" b="1" dirty="0">
              <a:solidFill>
                <a:schemeClr val="bg1">
                  <a:lumMod val="95000"/>
                  <a:lumOff val="5000"/>
                </a:schemeClr>
              </a:solidFill>
              <a:cs typeface="Times New Roman" pitchFamily="18" charset="0"/>
            </a:endParaRPr>
          </a:p>
        </p:txBody>
      </p:sp>
      <p:sp>
        <p:nvSpPr>
          <p:cNvPr id="33" name="CaixaDeTexto 32"/>
          <p:cNvSpPr txBox="1"/>
          <p:nvPr/>
        </p:nvSpPr>
        <p:spPr>
          <a:xfrm>
            <a:off x="5282960" y="5805264"/>
            <a:ext cx="116124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100" dirty="0" smtClean="0">
                <a:solidFill>
                  <a:schemeClr val="bg1">
                    <a:lumMod val="95000"/>
                    <a:lumOff val="5000"/>
                  </a:schemeClr>
                </a:solidFill>
                <a:cs typeface="Times New Roman" pitchFamily="18" charset="0"/>
              </a:rPr>
              <a:t>MAPA – 8 </a:t>
            </a:r>
          </a:p>
          <a:p>
            <a:pPr algn="ctr">
              <a:spcAft>
                <a:spcPts val="1000"/>
              </a:spcAft>
            </a:pPr>
            <a:r>
              <a:rPr lang="pt-BR" sz="1400" b="1" dirty="0" smtClean="0">
                <a:solidFill>
                  <a:schemeClr val="bg1">
                    <a:lumMod val="95000"/>
                    <a:lumOff val="5000"/>
                  </a:schemeClr>
                </a:solidFill>
                <a:cs typeface="Times New Roman" pitchFamily="18" charset="0"/>
              </a:rPr>
              <a:t>A Palestina</a:t>
            </a:r>
            <a:endParaRPr lang="pt-BR" sz="1400" b="1" dirty="0">
              <a:solidFill>
                <a:schemeClr val="bg1">
                  <a:lumMod val="95000"/>
                  <a:lumOff val="5000"/>
                </a:schemeClr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8068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  <p:bldP spid="9" grpId="0"/>
      <p:bldP spid="11" grpId="0"/>
      <p:bldP spid="15" grpId="0"/>
      <p:bldP spid="16" grpId="0"/>
      <p:bldP spid="17" grpId="0"/>
      <p:bldP spid="18" grpId="0"/>
      <p:bldP spid="21" grpId="0"/>
      <p:bldP spid="23" grpId="0"/>
      <p:bldP spid="24" grpId="0"/>
      <p:bldP spid="27" grpId="0"/>
      <p:bldP spid="29" grpId="0"/>
      <p:bldP spid="32" grpId="0"/>
      <p:bldP spid="3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>
            <a:hlinkClick r:id="rId2" action="ppaction://hlinksldjump"/>
          </p:cNvPr>
          <p:cNvSpPr txBox="1"/>
          <p:nvPr/>
        </p:nvSpPr>
        <p:spPr>
          <a:xfrm>
            <a:off x="7812360" y="6453336"/>
            <a:ext cx="1080120" cy="307777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pt-BR" sz="14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+mj-lt"/>
                <a:cs typeface="Times New Roman" pitchFamily="18" charset="0"/>
              </a:rPr>
              <a:t>SUMÁRIO</a:t>
            </a:r>
            <a:endParaRPr lang="pt-BR" sz="1400" b="1" dirty="0">
              <a:ln w="50800"/>
              <a:solidFill>
                <a:schemeClr val="bg1">
                  <a:shade val="50000"/>
                </a:schemeClr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-12838" y="282714"/>
            <a:ext cx="91568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AS PRIMEIRAS CIVILIZAÇÕES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00770" y="908720"/>
            <a:ext cx="6129622" cy="59237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78379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/>
      </p:transition>
    </mc:Choice>
    <mc:Fallback xmlns="">
      <p:transition spd="slow">
        <p:spli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905296"/>
            <a:ext cx="6021496" cy="57640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3" name="CaixaDeTexto 22"/>
          <p:cNvSpPr txBox="1"/>
          <p:nvPr/>
        </p:nvSpPr>
        <p:spPr>
          <a:xfrm>
            <a:off x="-12838" y="282714"/>
            <a:ext cx="91568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O EGITO</a:t>
            </a:r>
          </a:p>
        </p:txBody>
      </p:sp>
      <p:sp>
        <p:nvSpPr>
          <p:cNvPr id="5" name="CaixaDeTexto 4">
            <a:hlinkClick r:id="rId3" action="ppaction://hlinksldjump"/>
          </p:cNvPr>
          <p:cNvSpPr txBox="1"/>
          <p:nvPr/>
        </p:nvSpPr>
        <p:spPr>
          <a:xfrm>
            <a:off x="7812360" y="6361583"/>
            <a:ext cx="1080120" cy="307777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pt-BR" sz="14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+mj-lt"/>
                <a:cs typeface="Times New Roman" pitchFamily="18" charset="0"/>
              </a:rPr>
              <a:t>SUMÁRIO</a:t>
            </a:r>
            <a:endParaRPr lang="pt-BR" sz="1400" b="1" dirty="0">
              <a:ln w="50800"/>
              <a:solidFill>
                <a:schemeClr val="bg1">
                  <a:shade val="50000"/>
                </a:schemeClr>
              </a:solidFill>
              <a:latin typeface="+mj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2508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908720"/>
            <a:ext cx="6336704" cy="58313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" name="CaixaDeTexto 18"/>
          <p:cNvSpPr txBox="1"/>
          <p:nvPr/>
        </p:nvSpPr>
        <p:spPr>
          <a:xfrm>
            <a:off x="-12838" y="282714"/>
            <a:ext cx="91568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FENÍCIOS - HEBREUS</a:t>
            </a:r>
          </a:p>
        </p:txBody>
      </p:sp>
      <p:sp>
        <p:nvSpPr>
          <p:cNvPr id="5" name="CaixaDeTexto 4">
            <a:hlinkClick r:id="rId3" action="ppaction://hlinksldjump"/>
          </p:cNvPr>
          <p:cNvSpPr txBox="1"/>
          <p:nvPr/>
        </p:nvSpPr>
        <p:spPr>
          <a:xfrm>
            <a:off x="251520" y="6381328"/>
            <a:ext cx="1080120" cy="307777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pt-BR" sz="14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+mj-lt"/>
                <a:cs typeface="Times New Roman" pitchFamily="18" charset="0"/>
              </a:rPr>
              <a:t>SUMÁRIO</a:t>
            </a:r>
            <a:endParaRPr lang="pt-BR" sz="1400" b="1" dirty="0">
              <a:ln w="50800"/>
              <a:solidFill>
                <a:schemeClr val="bg1">
                  <a:shade val="50000"/>
                </a:schemeClr>
              </a:solidFill>
              <a:latin typeface="+mj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3837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0" t="8581" r="1954" b="8576"/>
          <a:stretch/>
        </p:blipFill>
        <p:spPr>
          <a:xfrm>
            <a:off x="179512" y="908719"/>
            <a:ext cx="8784976" cy="54865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CaixaDeTexto 10"/>
          <p:cNvSpPr txBox="1"/>
          <p:nvPr/>
        </p:nvSpPr>
        <p:spPr>
          <a:xfrm>
            <a:off x="-12838" y="282714"/>
            <a:ext cx="91568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GRÉCIA </a:t>
            </a:r>
            <a:r>
              <a:rPr lang="pt-BR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ANTIGA</a:t>
            </a:r>
          </a:p>
        </p:txBody>
      </p:sp>
      <p:sp>
        <p:nvSpPr>
          <p:cNvPr id="5" name="CaixaDeTexto 4">
            <a:hlinkClick r:id="rId3" action="ppaction://hlinksldjump"/>
          </p:cNvPr>
          <p:cNvSpPr txBox="1"/>
          <p:nvPr/>
        </p:nvSpPr>
        <p:spPr>
          <a:xfrm>
            <a:off x="4031940" y="6453336"/>
            <a:ext cx="1080120" cy="307777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pt-BR" sz="14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+mj-lt"/>
                <a:cs typeface="Times New Roman" pitchFamily="18" charset="0"/>
              </a:rPr>
              <a:t>SUMÁRIO</a:t>
            </a:r>
            <a:endParaRPr lang="pt-BR" sz="1400" b="1" dirty="0">
              <a:ln w="50800"/>
              <a:solidFill>
                <a:schemeClr val="bg1">
                  <a:shade val="50000"/>
                </a:schemeClr>
              </a:solidFill>
              <a:latin typeface="+mj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6024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57506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CaixaDeTexto 5"/>
          <p:cNvSpPr txBox="1"/>
          <p:nvPr/>
        </p:nvSpPr>
        <p:spPr>
          <a:xfrm>
            <a:off x="7057506" y="138698"/>
            <a:ext cx="208649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A GRÉCIA</a:t>
            </a:r>
          </a:p>
        </p:txBody>
      </p:sp>
      <p:sp>
        <p:nvSpPr>
          <p:cNvPr id="5" name="CaixaDeTexto 4">
            <a:hlinkClick r:id="rId3" action="ppaction://hlinksldjump"/>
          </p:cNvPr>
          <p:cNvSpPr txBox="1"/>
          <p:nvPr/>
        </p:nvSpPr>
        <p:spPr>
          <a:xfrm>
            <a:off x="7812360" y="6453336"/>
            <a:ext cx="1080120" cy="307777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pt-BR" sz="14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+mj-lt"/>
                <a:cs typeface="Times New Roman" pitchFamily="18" charset="0"/>
              </a:rPr>
              <a:t>SUMÁRIO</a:t>
            </a:r>
            <a:endParaRPr lang="pt-BR" sz="1400" b="1" dirty="0">
              <a:ln w="50800"/>
              <a:solidFill>
                <a:schemeClr val="bg1">
                  <a:shade val="50000"/>
                </a:schemeClr>
              </a:solidFill>
              <a:latin typeface="+mj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0422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979712" y="908720"/>
            <a:ext cx="6912768" cy="58835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3" name="CaixaDeTexto 32"/>
          <p:cNvSpPr txBox="1"/>
          <p:nvPr/>
        </p:nvSpPr>
        <p:spPr>
          <a:xfrm>
            <a:off x="-12838" y="282714"/>
            <a:ext cx="91568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O IMPÉRIO PERSA</a:t>
            </a:r>
          </a:p>
        </p:txBody>
      </p:sp>
      <p:sp>
        <p:nvSpPr>
          <p:cNvPr id="5" name="CaixaDeTexto 4">
            <a:hlinkClick r:id="rId3" action="ppaction://hlinksldjump"/>
          </p:cNvPr>
          <p:cNvSpPr txBox="1"/>
          <p:nvPr/>
        </p:nvSpPr>
        <p:spPr>
          <a:xfrm>
            <a:off x="467544" y="6361583"/>
            <a:ext cx="1080120" cy="307777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pt-BR" sz="14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+mj-lt"/>
                <a:cs typeface="Times New Roman" pitchFamily="18" charset="0"/>
              </a:rPr>
              <a:t>SUMÁRIO</a:t>
            </a:r>
            <a:endParaRPr lang="pt-BR" sz="1400" b="1" dirty="0">
              <a:ln w="50800"/>
              <a:solidFill>
                <a:schemeClr val="bg1">
                  <a:shade val="50000"/>
                </a:schemeClr>
              </a:solidFill>
              <a:latin typeface="+mj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7500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>
          <a:xfrm>
            <a:off x="3275856" y="3645024"/>
            <a:ext cx="5796136" cy="31634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919"/>
          <a:stretch/>
        </p:blipFill>
        <p:spPr>
          <a:xfrm>
            <a:off x="72008" y="44624"/>
            <a:ext cx="5796136" cy="31683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CaixaDeTexto 7"/>
          <p:cNvSpPr txBox="1"/>
          <p:nvPr/>
        </p:nvSpPr>
        <p:spPr>
          <a:xfrm>
            <a:off x="5859856" y="469121"/>
            <a:ext cx="32841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O IMPÉRIO DE ALEXANDRE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-12838" y="3997513"/>
            <a:ext cx="33607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A CIVILIZAÇÃO HELENÍSTICA</a:t>
            </a:r>
          </a:p>
        </p:txBody>
      </p:sp>
      <p:sp>
        <p:nvSpPr>
          <p:cNvPr id="7" name="CaixaDeTexto 6">
            <a:hlinkClick r:id="rId3" action="ppaction://hlinksldjump"/>
          </p:cNvPr>
          <p:cNvSpPr txBox="1"/>
          <p:nvPr/>
        </p:nvSpPr>
        <p:spPr>
          <a:xfrm>
            <a:off x="1127453" y="6309320"/>
            <a:ext cx="1080120" cy="307777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pt-BR" sz="14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+mj-lt"/>
                <a:cs typeface="Times New Roman" pitchFamily="18" charset="0"/>
              </a:rPr>
              <a:t>SUMÁRIO</a:t>
            </a:r>
            <a:endParaRPr lang="pt-BR" sz="1400" b="1" dirty="0">
              <a:ln w="50800"/>
              <a:solidFill>
                <a:schemeClr val="bg1">
                  <a:shade val="50000"/>
                </a:schemeClr>
              </a:solidFill>
              <a:latin typeface="+mj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4896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ixaDeTexto 10"/>
          <p:cNvSpPr txBox="1"/>
          <p:nvPr/>
        </p:nvSpPr>
        <p:spPr>
          <a:xfrm>
            <a:off x="0" y="188640"/>
            <a:ext cx="9144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IMPÉRIO DE ALEXANDRE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869" y="742638"/>
            <a:ext cx="7975579" cy="56386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CaixaDeTexto 4">
            <a:hlinkClick r:id="rId3" action="ppaction://hlinksldjump"/>
          </p:cNvPr>
          <p:cNvSpPr txBox="1"/>
          <p:nvPr/>
        </p:nvSpPr>
        <p:spPr>
          <a:xfrm>
            <a:off x="4031940" y="6453336"/>
            <a:ext cx="1080120" cy="307777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pt-BR" sz="14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+mj-lt"/>
                <a:cs typeface="Times New Roman" pitchFamily="18" charset="0"/>
              </a:rPr>
              <a:t>SUMÁRIO</a:t>
            </a:r>
            <a:endParaRPr lang="pt-BR" sz="1400" b="1" dirty="0">
              <a:ln w="50800"/>
              <a:solidFill>
                <a:schemeClr val="bg1">
                  <a:shade val="50000"/>
                </a:schemeClr>
              </a:solidFill>
              <a:latin typeface="+mj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5925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ixaDeTexto 10"/>
          <p:cNvSpPr txBox="1"/>
          <p:nvPr/>
        </p:nvSpPr>
        <p:spPr>
          <a:xfrm>
            <a:off x="0" y="188640"/>
            <a:ext cx="24224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A GÁLIA ROMANA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2432" y="0"/>
            <a:ext cx="6721568" cy="68853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CaixaDeTexto 4">
            <a:hlinkClick r:id="rId3" action="ppaction://hlinksldjump"/>
          </p:cNvPr>
          <p:cNvSpPr txBox="1"/>
          <p:nvPr/>
        </p:nvSpPr>
        <p:spPr>
          <a:xfrm>
            <a:off x="683568" y="6309320"/>
            <a:ext cx="1080120" cy="307777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pt-BR" sz="14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+mj-lt"/>
                <a:cs typeface="Times New Roman" pitchFamily="18" charset="0"/>
              </a:rPr>
              <a:t>SUMÁRIO</a:t>
            </a:r>
            <a:endParaRPr lang="pt-BR" sz="1400" b="1" dirty="0">
              <a:ln w="50800"/>
              <a:solidFill>
                <a:schemeClr val="bg1">
                  <a:shade val="50000"/>
                </a:schemeClr>
              </a:solidFill>
              <a:latin typeface="+mj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3928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ixaDeTexto 10"/>
          <p:cNvSpPr txBox="1"/>
          <p:nvPr/>
        </p:nvSpPr>
        <p:spPr>
          <a:xfrm>
            <a:off x="6660232" y="188640"/>
            <a:ext cx="239435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AS GUERRAS PÚNICAS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384"/>
            <a:ext cx="6580093" cy="68853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CaixaDeTexto 4">
            <a:hlinkClick r:id="rId3" action="ppaction://hlinksldjump"/>
          </p:cNvPr>
          <p:cNvSpPr txBox="1"/>
          <p:nvPr/>
        </p:nvSpPr>
        <p:spPr>
          <a:xfrm>
            <a:off x="7291097" y="6309320"/>
            <a:ext cx="1080120" cy="307777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pt-BR" sz="14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+mj-lt"/>
                <a:cs typeface="Times New Roman" pitchFamily="18" charset="0"/>
              </a:rPr>
              <a:t>SUMÁRIO</a:t>
            </a:r>
            <a:endParaRPr lang="pt-BR" sz="1400" b="1" dirty="0">
              <a:ln w="50800"/>
              <a:solidFill>
                <a:schemeClr val="bg1">
                  <a:shade val="50000"/>
                </a:schemeClr>
              </a:solidFill>
              <a:latin typeface="+mj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3620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7" y="219998"/>
            <a:ext cx="6960665" cy="63773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Retângulo 10"/>
          <p:cNvSpPr/>
          <p:nvPr/>
        </p:nvSpPr>
        <p:spPr>
          <a:xfrm>
            <a:off x="2072193" y="3861048"/>
            <a:ext cx="214314" cy="214314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6" name="CaixaDeTexto 5"/>
          <p:cNvSpPr txBox="1"/>
          <p:nvPr/>
        </p:nvSpPr>
        <p:spPr>
          <a:xfrm>
            <a:off x="6948264" y="282714"/>
            <a:ext cx="2267743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O IMPÉRIO ROMANO</a:t>
            </a:r>
          </a:p>
        </p:txBody>
      </p:sp>
      <p:sp>
        <p:nvSpPr>
          <p:cNvPr id="7" name="CaixaDeTexto 6">
            <a:hlinkClick r:id="rId3" action="ppaction://hlinksldjump"/>
          </p:cNvPr>
          <p:cNvSpPr txBox="1"/>
          <p:nvPr/>
        </p:nvSpPr>
        <p:spPr>
          <a:xfrm>
            <a:off x="7542075" y="6148444"/>
            <a:ext cx="1080120" cy="307777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pt-BR" sz="14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+mj-lt"/>
                <a:cs typeface="Times New Roman" pitchFamily="18" charset="0"/>
              </a:rPr>
              <a:t>SUMÁRIO</a:t>
            </a:r>
            <a:endParaRPr lang="pt-BR" sz="1400" b="1" dirty="0">
              <a:ln w="50800"/>
              <a:solidFill>
                <a:schemeClr val="bg1">
                  <a:shade val="50000"/>
                </a:schemeClr>
              </a:solidFill>
              <a:latin typeface="+mj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9943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177542"/>
            <a:ext cx="6516216" cy="64918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CaixaDeTexto 4"/>
          <p:cNvSpPr txBox="1"/>
          <p:nvPr/>
        </p:nvSpPr>
        <p:spPr>
          <a:xfrm>
            <a:off x="-12838" y="397113"/>
            <a:ext cx="256861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A PALESTINA</a:t>
            </a:r>
          </a:p>
        </p:txBody>
      </p:sp>
      <p:sp>
        <p:nvSpPr>
          <p:cNvPr id="6" name="CaixaDeTexto 5">
            <a:hlinkClick r:id="rId3" action="ppaction://hlinksldjump"/>
          </p:cNvPr>
          <p:cNvSpPr txBox="1"/>
          <p:nvPr/>
        </p:nvSpPr>
        <p:spPr>
          <a:xfrm>
            <a:off x="755576" y="6237312"/>
            <a:ext cx="1080120" cy="307777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pt-BR" sz="14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+mj-lt"/>
                <a:cs typeface="Times New Roman" pitchFamily="18" charset="0"/>
              </a:rPr>
              <a:t>SUMÁRIO</a:t>
            </a:r>
            <a:endParaRPr lang="pt-BR" sz="1400" b="1" dirty="0">
              <a:ln w="50800"/>
              <a:solidFill>
                <a:schemeClr val="bg1">
                  <a:shade val="50000"/>
                </a:schemeClr>
              </a:solidFill>
              <a:latin typeface="+mj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8149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836712"/>
            <a:ext cx="6084168" cy="59743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CaixaDeTexto 5"/>
          <p:cNvSpPr txBox="1"/>
          <p:nvPr/>
        </p:nvSpPr>
        <p:spPr>
          <a:xfrm>
            <a:off x="-12838" y="282714"/>
            <a:ext cx="91568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AS GRANDES INVASÕES</a:t>
            </a:r>
          </a:p>
        </p:txBody>
      </p:sp>
      <p:sp>
        <p:nvSpPr>
          <p:cNvPr id="5" name="CaixaDeTexto 4">
            <a:hlinkClick r:id="rId3" action="ppaction://hlinksldjump"/>
          </p:cNvPr>
          <p:cNvSpPr txBox="1"/>
          <p:nvPr/>
        </p:nvSpPr>
        <p:spPr>
          <a:xfrm>
            <a:off x="7651137" y="6361583"/>
            <a:ext cx="1080120" cy="307777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pt-BR" sz="14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+mj-lt"/>
                <a:cs typeface="Times New Roman" pitchFamily="18" charset="0"/>
              </a:rPr>
              <a:t>SUMÁRIO</a:t>
            </a:r>
            <a:endParaRPr lang="pt-BR" sz="1400" b="1" dirty="0">
              <a:ln w="50800"/>
              <a:solidFill>
                <a:schemeClr val="bg1">
                  <a:shade val="50000"/>
                </a:schemeClr>
              </a:solidFill>
              <a:latin typeface="+mj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4132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2" t="7480" r="1532" b="8116"/>
          <a:stretch/>
        </p:blipFill>
        <p:spPr>
          <a:xfrm>
            <a:off x="591785" y="980728"/>
            <a:ext cx="7940655" cy="52565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CaixaDeTexto 5"/>
          <p:cNvSpPr txBox="1"/>
          <p:nvPr/>
        </p:nvSpPr>
        <p:spPr>
          <a:xfrm>
            <a:off x="-12838" y="282714"/>
            <a:ext cx="91568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INVASÕES BÁRBARAS</a:t>
            </a:r>
          </a:p>
        </p:txBody>
      </p:sp>
      <p:sp>
        <p:nvSpPr>
          <p:cNvPr id="5" name="CaixaDeTexto 4">
            <a:hlinkClick r:id="rId3" action="ppaction://hlinksldjump"/>
          </p:cNvPr>
          <p:cNvSpPr txBox="1"/>
          <p:nvPr/>
        </p:nvSpPr>
        <p:spPr>
          <a:xfrm>
            <a:off x="4031940" y="6361583"/>
            <a:ext cx="1080120" cy="307777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pt-BR" sz="14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+mj-lt"/>
                <a:cs typeface="Times New Roman" pitchFamily="18" charset="0"/>
              </a:rPr>
              <a:t>SUMÁRIO</a:t>
            </a:r>
            <a:endParaRPr lang="pt-BR" sz="1400" b="1" dirty="0">
              <a:ln w="50800"/>
              <a:solidFill>
                <a:schemeClr val="bg1">
                  <a:shade val="50000"/>
                </a:schemeClr>
              </a:solidFill>
              <a:latin typeface="+mj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7901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-12838" y="282714"/>
            <a:ext cx="91568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REFERÊNCIAS</a:t>
            </a:r>
            <a:endParaRPr lang="pt-BR" sz="3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179512" y="980728"/>
            <a:ext cx="8712968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400" b="1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MAPA 01: Les </a:t>
            </a:r>
            <a:r>
              <a:rPr lang="en-US" sz="1400" b="1" dirty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Premières </a:t>
            </a:r>
            <a:r>
              <a:rPr lang="en-US" sz="1400" b="1" dirty="0" err="1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Civilisations</a:t>
            </a:r>
            <a:endParaRPr lang="en-US" sz="1400" b="1" dirty="0" smtClean="0">
              <a:solidFill>
                <a:schemeClr val="bg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/>
            <a:r>
              <a:rPr lang="en-US" sz="1400" dirty="0" err="1">
                <a:latin typeface="+mj-lt"/>
              </a:rPr>
              <a:t>Cartes</a:t>
            </a:r>
            <a:r>
              <a:rPr lang="en-US" sz="1400" dirty="0">
                <a:latin typeface="+mj-lt"/>
              </a:rPr>
              <a:t> </a:t>
            </a:r>
            <a:r>
              <a:rPr lang="en-US" sz="1400" dirty="0" err="1">
                <a:latin typeface="+mj-lt"/>
              </a:rPr>
              <a:t>historiques</a:t>
            </a:r>
            <a:r>
              <a:rPr lang="en-US" sz="1400" dirty="0">
                <a:latin typeface="+mj-lt"/>
              </a:rPr>
              <a:t>. Jean </a:t>
            </a:r>
            <a:r>
              <a:rPr lang="en-US" sz="1400" dirty="0" err="1">
                <a:latin typeface="+mj-lt"/>
              </a:rPr>
              <a:t>Pitié</a:t>
            </a:r>
            <a:r>
              <a:rPr lang="en-US" sz="1400" dirty="0">
                <a:latin typeface="+mj-lt"/>
              </a:rPr>
              <a:t>. </a:t>
            </a:r>
            <a:r>
              <a:rPr lang="pt-BR" sz="1400" dirty="0">
                <a:latin typeface="+mj-lt"/>
              </a:rPr>
              <a:t>[s/i/nº]. </a:t>
            </a:r>
            <a:r>
              <a:rPr lang="en-US" sz="1400" dirty="0">
                <a:latin typeface="+mj-lt"/>
              </a:rPr>
              <a:t>Editions </a:t>
            </a:r>
            <a:r>
              <a:rPr lang="en-US" sz="1400" dirty="0" err="1">
                <a:latin typeface="+mj-lt"/>
              </a:rPr>
              <a:t>Rossignol</a:t>
            </a:r>
            <a:r>
              <a:rPr lang="en-US" sz="1400" dirty="0">
                <a:latin typeface="+mj-lt"/>
              </a:rPr>
              <a:t>. </a:t>
            </a:r>
            <a:r>
              <a:rPr lang="en-US" sz="1400" dirty="0" err="1">
                <a:latin typeface="+mj-lt"/>
              </a:rPr>
              <a:t>Montmorillon</a:t>
            </a:r>
            <a:r>
              <a:rPr lang="en-US" sz="1400" dirty="0">
                <a:latin typeface="+mj-lt"/>
              </a:rPr>
              <a:t> (Vienne). Printed in France</a:t>
            </a:r>
            <a:r>
              <a:rPr lang="en-US" sz="1400" dirty="0" smtClean="0">
                <a:latin typeface="+mj-lt"/>
              </a:rPr>
              <a:t>.</a:t>
            </a:r>
            <a:endParaRPr lang="en-US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just"/>
            <a:endParaRPr lang="en-US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just"/>
            <a:r>
              <a:rPr lang="pt-BR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MAPA 02: </a:t>
            </a:r>
            <a:r>
              <a:rPr lang="pt-BR" sz="1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L’Égypte</a:t>
            </a:r>
            <a:r>
              <a:rPr lang="pt-BR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endParaRPr lang="en-US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just"/>
            <a:r>
              <a:rPr lang="en-US" sz="1400" dirty="0" err="1">
                <a:latin typeface="+mj-lt"/>
              </a:rPr>
              <a:t>Cartes</a:t>
            </a:r>
            <a:r>
              <a:rPr lang="en-US" sz="1400" dirty="0">
                <a:latin typeface="+mj-lt"/>
              </a:rPr>
              <a:t> </a:t>
            </a:r>
            <a:r>
              <a:rPr lang="en-US" sz="1400" dirty="0" err="1">
                <a:latin typeface="+mj-lt"/>
              </a:rPr>
              <a:t>historiques</a:t>
            </a:r>
            <a:r>
              <a:rPr lang="en-US" sz="1400" dirty="0">
                <a:latin typeface="+mj-lt"/>
              </a:rPr>
              <a:t>. Jean </a:t>
            </a:r>
            <a:r>
              <a:rPr lang="en-US" sz="1400" dirty="0" err="1">
                <a:latin typeface="+mj-lt"/>
              </a:rPr>
              <a:t>Pitié</a:t>
            </a:r>
            <a:r>
              <a:rPr lang="en-US" sz="1400" dirty="0">
                <a:latin typeface="+mj-lt"/>
              </a:rPr>
              <a:t>. 2. Editions </a:t>
            </a:r>
            <a:r>
              <a:rPr lang="en-US" sz="1400" dirty="0" err="1">
                <a:latin typeface="+mj-lt"/>
              </a:rPr>
              <a:t>Rossignol</a:t>
            </a:r>
            <a:r>
              <a:rPr lang="en-US" sz="1400" dirty="0">
                <a:latin typeface="+mj-lt"/>
              </a:rPr>
              <a:t>. </a:t>
            </a:r>
            <a:r>
              <a:rPr lang="en-US" sz="1400" dirty="0" err="1">
                <a:latin typeface="+mj-lt"/>
              </a:rPr>
              <a:t>Montmorillon</a:t>
            </a:r>
            <a:r>
              <a:rPr lang="en-US" sz="1400" dirty="0">
                <a:latin typeface="+mj-lt"/>
              </a:rPr>
              <a:t> (Vienne). Printed in France</a:t>
            </a:r>
            <a:r>
              <a:rPr lang="en-US" sz="1400" dirty="0" smtClean="0">
                <a:latin typeface="+mj-lt"/>
              </a:rPr>
              <a:t>.</a:t>
            </a:r>
          </a:p>
          <a:p>
            <a:pPr algn="just"/>
            <a:endParaRPr lang="en-US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just"/>
            <a:r>
              <a:rPr 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MAPA 03</a:t>
            </a:r>
            <a:r>
              <a:rPr 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: </a:t>
            </a:r>
            <a:r>
              <a:rPr lang="pt-BR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Phéniciens</a:t>
            </a:r>
            <a:r>
              <a:rPr lang="pt-B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– </a:t>
            </a:r>
            <a:r>
              <a:rPr lang="pt-BR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Hébreux</a:t>
            </a:r>
            <a:r>
              <a:rPr lang="pt-B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endParaRPr lang="en-US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/>
            <a:r>
              <a:rPr lang="en-US" sz="1400" dirty="0" err="1">
                <a:latin typeface="+mj-lt"/>
              </a:rPr>
              <a:t>Cartes</a:t>
            </a:r>
            <a:r>
              <a:rPr lang="en-US" sz="1400" dirty="0">
                <a:latin typeface="+mj-lt"/>
              </a:rPr>
              <a:t> </a:t>
            </a:r>
            <a:r>
              <a:rPr lang="en-US" sz="1400" dirty="0" err="1">
                <a:latin typeface="+mj-lt"/>
              </a:rPr>
              <a:t>historiques</a:t>
            </a:r>
            <a:r>
              <a:rPr lang="en-US" sz="1400" dirty="0">
                <a:latin typeface="+mj-lt"/>
              </a:rPr>
              <a:t>. Jean </a:t>
            </a:r>
            <a:r>
              <a:rPr lang="en-US" sz="1400" dirty="0" err="1">
                <a:latin typeface="+mj-lt"/>
              </a:rPr>
              <a:t>Pitié</a:t>
            </a:r>
            <a:r>
              <a:rPr lang="en-US" sz="1400" dirty="0">
                <a:latin typeface="+mj-lt"/>
              </a:rPr>
              <a:t>. 4. Editions </a:t>
            </a:r>
            <a:r>
              <a:rPr lang="en-US" sz="1400" dirty="0" err="1">
                <a:latin typeface="+mj-lt"/>
              </a:rPr>
              <a:t>Rossignol</a:t>
            </a:r>
            <a:r>
              <a:rPr lang="en-US" sz="1400" dirty="0">
                <a:latin typeface="+mj-lt"/>
              </a:rPr>
              <a:t>. </a:t>
            </a:r>
            <a:r>
              <a:rPr lang="en-US" sz="1400" dirty="0" err="1">
                <a:latin typeface="+mj-lt"/>
              </a:rPr>
              <a:t>Montmorillon</a:t>
            </a:r>
            <a:r>
              <a:rPr lang="en-US" sz="1400" dirty="0">
                <a:latin typeface="+mj-lt"/>
              </a:rPr>
              <a:t> (Vienne). Printed in France</a:t>
            </a:r>
            <a:r>
              <a:rPr lang="en-US" sz="1400" dirty="0" smtClean="0">
                <a:latin typeface="+mj-lt"/>
              </a:rPr>
              <a:t>.</a:t>
            </a:r>
          </a:p>
          <a:p>
            <a:pPr algn="just"/>
            <a:endParaRPr lang="en-US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just"/>
            <a:r>
              <a:rPr lang="pt-B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MAPA 04: Grécia Antiga</a:t>
            </a:r>
          </a:p>
          <a:p>
            <a:pPr algn="just"/>
            <a:r>
              <a:rPr lang="pt-BR" sz="1400" dirty="0" smtClean="0">
                <a:latin typeface="+mj-lt"/>
              </a:rPr>
              <a:t>Mapas </a:t>
            </a:r>
            <a:r>
              <a:rPr lang="pt-BR" sz="1400" dirty="0">
                <a:latin typeface="+mj-lt"/>
              </a:rPr>
              <a:t>de História Antiga (MHA-2). Para fins escolares. Ed. Apoio Comercial S.A. Indústria e Comércio. SP. Industria Brasileira</a:t>
            </a:r>
            <a:r>
              <a:rPr lang="pt-BR" sz="1400" dirty="0" smtClean="0">
                <a:latin typeface="+mj-lt"/>
              </a:rPr>
              <a:t>.</a:t>
            </a:r>
          </a:p>
          <a:p>
            <a:pPr algn="just"/>
            <a:endParaRPr lang="pt-BR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just"/>
            <a:r>
              <a:rPr lang="pt-B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MAPA 05: </a:t>
            </a:r>
            <a:r>
              <a:rPr lang="pt-BR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La </a:t>
            </a:r>
            <a:r>
              <a:rPr lang="pt-BR" sz="1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Grèce</a:t>
            </a:r>
            <a:endParaRPr lang="pt-BR" sz="1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/>
            <a:r>
              <a:rPr lang="en-US" sz="1400" dirty="0" err="1">
                <a:latin typeface="+mj-lt"/>
              </a:rPr>
              <a:t>Cartes</a:t>
            </a:r>
            <a:r>
              <a:rPr lang="en-US" sz="1400" dirty="0">
                <a:latin typeface="+mj-lt"/>
              </a:rPr>
              <a:t> </a:t>
            </a:r>
            <a:r>
              <a:rPr lang="en-US" sz="1400" dirty="0" err="1">
                <a:latin typeface="+mj-lt"/>
              </a:rPr>
              <a:t>historiques</a:t>
            </a:r>
            <a:r>
              <a:rPr lang="en-US" sz="1400" dirty="0">
                <a:latin typeface="+mj-lt"/>
              </a:rPr>
              <a:t>. Jean </a:t>
            </a:r>
            <a:r>
              <a:rPr lang="en-US" sz="1400" dirty="0" err="1">
                <a:latin typeface="+mj-lt"/>
              </a:rPr>
              <a:t>Pitié</a:t>
            </a:r>
            <a:r>
              <a:rPr lang="en-US" sz="1400" dirty="0">
                <a:latin typeface="+mj-lt"/>
              </a:rPr>
              <a:t>. </a:t>
            </a:r>
            <a:r>
              <a:rPr lang="pt-BR" sz="1400" dirty="0">
                <a:latin typeface="+mj-lt"/>
              </a:rPr>
              <a:t>[s/i/nº]. </a:t>
            </a:r>
            <a:r>
              <a:rPr lang="en-US" sz="1400" dirty="0">
                <a:latin typeface="+mj-lt"/>
              </a:rPr>
              <a:t>Editions </a:t>
            </a:r>
            <a:r>
              <a:rPr lang="en-US" sz="1400" dirty="0" err="1">
                <a:latin typeface="+mj-lt"/>
              </a:rPr>
              <a:t>Rossignol</a:t>
            </a:r>
            <a:r>
              <a:rPr lang="en-US" sz="1400" dirty="0">
                <a:latin typeface="+mj-lt"/>
              </a:rPr>
              <a:t>. </a:t>
            </a:r>
            <a:r>
              <a:rPr lang="en-US" sz="1400" dirty="0" err="1">
                <a:latin typeface="+mj-lt"/>
              </a:rPr>
              <a:t>Montmorillon</a:t>
            </a:r>
            <a:r>
              <a:rPr lang="en-US" sz="1400" dirty="0">
                <a:latin typeface="+mj-lt"/>
              </a:rPr>
              <a:t> (Vienne). Printed in France.</a:t>
            </a:r>
          </a:p>
          <a:p>
            <a:pPr algn="just"/>
            <a:endParaRPr lang="pt-BR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just"/>
            <a:r>
              <a:rPr lang="pt-B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MAPA 06: </a:t>
            </a:r>
            <a:r>
              <a:rPr lang="pt-B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L’ Empire Perse</a:t>
            </a:r>
            <a:endParaRPr lang="pt-BR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/>
            <a:r>
              <a:rPr lang="pt-BR" sz="1400" dirty="0">
                <a:latin typeface="+mj-lt"/>
              </a:rPr>
              <a:t>Cartes </a:t>
            </a:r>
            <a:r>
              <a:rPr lang="pt-BR" sz="1400" dirty="0" err="1">
                <a:latin typeface="+mj-lt"/>
              </a:rPr>
              <a:t>historiques</a:t>
            </a:r>
            <a:r>
              <a:rPr lang="pt-BR" sz="1400" dirty="0">
                <a:latin typeface="+mj-lt"/>
              </a:rPr>
              <a:t>. Jean </a:t>
            </a:r>
            <a:r>
              <a:rPr lang="pt-BR" sz="1400" dirty="0" err="1">
                <a:latin typeface="+mj-lt"/>
              </a:rPr>
              <a:t>Pitié</a:t>
            </a:r>
            <a:r>
              <a:rPr lang="pt-BR" sz="1400" dirty="0">
                <a:latin typeface="+mj-lt"/>
              </a:rPr>
              <a:t>. [s/i/nº]. </a:t>
            </a:r>
            <a:r>
              <a:rPr lang="en-US" sz="1400" dirty="0">
                <a:latin typeface="+mj-lt"/>
              </a:rPr>
              <a:t>Editions </a:t>
            </a:r>
            <a:r>
              <a:rPr lang="en-US" sz="1400" dirty="0" err="1">
                <a:latin typeface="+mj-lt"/>
              </a:rPr>
              <a:t>Rossignol</a:t>
            </a:r>
            <a:r>
              <a:rPr lang="en-US" sz="1400" dirty="0">
                <a:latin typeface="+mj-lt"/>
              </a:rPr>
              <a:t>. </a:t>
            </a:r>
            <a:r>
              <a:rPr lang="en-US" sz="1400" dirty="0" err="1">
                <a:latin typeface="+mj-lt"/>
              </a:rPr>
              <a:t>Montmorillon</a:t>
            </a:r>
            <a:r>
              <a:rPr lang="en-US" sz="1400" dirty="0">
                <a:latin typeface="+mj-lt"/>
              </a:rPr>
              <a:t> (Vienne). Printed in France</a:t>
            </a:r>
            <a:r>
              <a:rPr lang="en-US" sz="1400" dirty="0" smtClean="0">
                <a:latin typeface="+mj-lt"/>
              </a:rPr>
              <a:t>.</a:t>
            </a:r>
          </a:p>
          <a:p>
            <a:pPr algn="just"/>
            <a:endParaRPr lang="en-US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just"/>
            <a:r>
              <a:rPr 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MAPA 07: </a:t>
            </a:r>
            <a:r>
              <a:rPr lang="pt-BR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L’Empire</a:t>
            </a:r>
            <a:r>
              <a:rPr lang="pt-B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d’Alexandre. La </a:t>
            </a:r>
            <a:r>
              <a:rPr lang="pt-BR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Civilisation</a:t>
            </a:r>
            <a:r>
              <a:rPr lang="pt-B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pt-BR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Hellénistique</a:t>
            </a:r>
            <a:r>
              <a:rPr lang="pt-B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endParaRPr lang="en-US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/>
            <a:r>
              <a:rPr lang="en-US" sz="1400" dirty="0" err="1" smtClean="0">
                <a:latin typeface="+mj-lt"/>
              </a:rPr>
              <a:t>Cartes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>
                <a:latin typeface="+mj-lt"/>
              </a:rPr>
              <a:t>historiques</a:t>
            </a:r>
            <a:r>
              <a:rPr lang="en-US" sz="1400" dirty="0">
                <a:latin typeface="+mj-lt"/>
              </a:rPr>
              <a:t>. Jean </a:t>
            </a:r>
            <a:r>
              <a:rPr lang="en-US" sz="1400" dirty="0" err="1">
                <a:latin typeface="+mj-lt"/>
              </a:rPr>
              <a:t>Pitié</a:t>
            </a:r>
            <a:r>
              <a:rPr lang="en-US" sz="1400" dirty="0">
                <a:latin typeface="+mj-lt"/>
              </a:rPr>
              <a:t>. 8. Editions </a:t>
            </a:r>
            <a:r>
              <a:rPr lang="en-US" sz="1400" dirty="0" err="1">
                <a:latin typeface="+mj-lt"/>
              </a:rPr>
              <a:t>Rossignol</a:t>
            </a:r>
            <a:r>
              <a:rPr lang="en-US" sz="1400" dirty="0">
                <a:latin typeface="+mj-lt"/>
              </a:rPr>
              <a:t>. </a:t>
            </a:r>
            <a:r>
              <a:rPr lang="en-US" sz="1400" dirty="0" err="1">
                <a:latin typeface="+mj-lt"/>
              </a:rPr>
              <a:t>Montmorillon</a:t>
            </a:r>
            <a:r>
              <a:rPr lang="en-US" sz="1400" dirty="0">
                <a:latin typeface="+mj-lt"/>
              </a:rPr>
              <a:t> (Vienne). Printed in France</a:t>
            </a:r>
            <a:r>
              <a:rPr lang="en-US" sz="1400" dirty="0" smtClean="0">
                <a:latin typeface="+mj-lt"/>
              </a:rPr>
              <a:t>.</a:t>
            </a:r>
          </a:p>
          <a:p>
            <a:pPr algn="just"/>
            <a:endParaRPr lang="en-US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just"/>
            <a:r>
              <a:rPr 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MAPA 08: </a:t>
            </a:r>
            <a:r>
              <a:rPr lang="en-US" sz="1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Império</a:t>
            </a:r>
            <a:r>
              <a:rPr lang="en-U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de </a:t>
            </a:r>
            <a:r>
              <a:rPr lang="en-US" sz="1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Alexandre</a:t>
            </a:r>
            <a:endParaRPr lang="en-US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/>
            <a:r>
              <a:rPr lang="pt-BR" sz="1400" dirty="0">
                <a:latin typeface="+mj-lt"/>
              </a:rPr>
              <a:t>Mapas de História Antiga (MHA-6). Para fins escolares. Ed. Apoio Comercial S.A. Indústria e Comércio. SP. Industria Brasileira</a:t>
            </a:r>
            <a:r>
              <a:rPr lang="pt-BR" sz="1400" dirty="0">
                <a:latin typeface="+mj-lt"/>
              </a:rPr>
              <a:t>.</a:t>
            </a:r>
            <a:endParaRPr lang="en-US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76839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-12838" y="282714"/>
            <a:ext cx="91568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REFERÊNCIAS</a:t>
            </a:r>
            <a:endParaRPr lang="pt-BR" sz="3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179512" y="980728"/>
            <a:ext cx="8712968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MAPA </a:t>
            </a:r>
            <a:r>
              <a:rPr 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09: La </a:t>
            </a:r>
            <a:r>
              <a:rPr lang="en-US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Gaule</a:t>
            </a:r>
            <a:r>
              <a:rPr 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Romaine</a:t>
            </a:r>
            <a:endParaRPr lang="en-US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/>
            <a:r>
              <a:rPr lang="en-US" sz="1400" dirty="0" err="1">
                <a:latin typeface="+mj-lt"/>
              </a:rPr>
              <a:t>Cartes</a:t>
            </a:r>
            <a:r>
              <a:rPr lang="en-US" sz="1400" dirty="0">
                <a:latin typeface="+mj-lt"/>
              </a:rPr>
              <a:t> </a:t>
            </a:r>
            <a:r>
              <a:rPr lang="en-US" sz="1400" dirty="0" err="1">
                <a:latin typeface="+mj-lt"/>
              </a:rPr>
              <a:t>historiques</a:t>
            </a:r>
            <a:r>
              <a:rPr lang="en-US" sz="1400" dirty="0">
                <a:latin typeface="+mj-lt"/>
              </a:rPr>
              <a:t>. Jean </a:t>
            </a:r>
            <a:r>
              <a:rPr lang="en-US" sz="1400" dirty="0" err="1">
                <a:latin typeface="+mj-lt"/>
              </a:rPr>
              <a:t>Pitié</a:t>
            </a:r>
            <a:r>
              <a:rPr lang="en-US" sz="1400" dirty="0">
                <a:latin typeface="+mj-lt"/>
              </a:rPr>
              <a:t>. [s/n/l] Editions </a:t>
            </a:r>
            <a:r>
              <a:rPr lang="en-US" sz="1400" dirty="0" err="1">
                <a:latin typeface="+mj-lt"/>
              </a:rPr>
              <a:t>Rossignol</a:t>
            </a:r>
            <a:r>
              <a:rPr lang="en-US" sz="1400" dirty="0">
                <a:latin typeface="+mj-lt"/>
              </a:rPr>
              <a:t>. </a:t>
            </a:r>
            <a:r>
              <a:rPr lang="en-US" sz="1400" dirty="0" err="1">
                <a:latin typeface="+mj-lt"/>
              </a:rPr>
              <a:t>Montmorillon</a:t>
            </a:r>
            <a:r>
              <a:rPr lang="en-US" sz="1400" dirty="0">
                <a:latin typeface="+mj-lt"/>
              </a:rPr>
              <a:t> (Vienne). Printed in France.</a:t>
            </a:r>
          </a:p>
          <a:p>
            <a:pPr algn="just"/>
            <a:endParaRPr lang="en-US" sz="1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/>
            <a:r>
              <a:rPr lang="en-U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MAPA </a:t>
            </a:r>
            <a:r>
              <a:rPr 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10: </a:t>
            </a:r>
            <a:r>
              <a:rPr lang="en-U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Les </a:t>
            </a:r>
            <a:r>
              <a:rPr lang="en-US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G</a:t>
            </a:r>
            <a:r>
              <a:rPr lang="en-US" sz="1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uerres</a:t>
            </a:r>
            <a:r>
              <a:rPr lang="en-U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</a:t>
            </a:r>
            <a:r>
              <a:rPr lang="en-US" sz="1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uniques</a:t>
            </a:r>
            <a:r>
              <a:rPr lang="en-U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endParaRPr lang="pt-BR" sz="1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/>
            <a:r>
              <a:rPr lang="en-US" sz="1400" dirty="0" err="1" smtClean="0">
                <a:latin typeface="+mj-lt"/>
              </a:rPr>
              <a:t>Cartes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>
                <a:latin typeface="+mj-lt"/>
              </a:rPr>
              <a:t>historiques</a:t>
            </a:r>
            <a:r>
              <a:rPr lang="en-US" sz="1400" dirty="0">
                <a:latin typeface="+mj-lt"/>
              </a:rPr>
              <a:t>. Jean </a:t>
            </a:r>
            <a:r>
              <a:rPr lang="en-US" sz="1400" dirty="0" err="1">
                <a:latin typeface="+mj-lt"/>
              </a:rPr>
              <a:t>Pitié</a:t>
            </a:r>
            <a:r>
              <a:rPr lang="en-US" sz="1400" dirty="0">
                <a:latin typeface="+mj-lt"/>
              </a:rPr>
              <a:t>. [s/n/l] Editions </a:t>
            </a:r>
            <a:r>
              <a:rPr lang="en-US" sz="1400" dirty="0" err="1">
                <a:latin typeface="+mj-lt"/>
              </a:rPr>
              <a:t>Rossignol</a:t>
            </a:r>
            <a:r>
              <a:rPr lang="en-US" sz="1400" dirty="0">
                <a:latin typeface="+mj-lt"/>
              </a:rPr>
              <a:t>. </a:t>
            </a:r>
            <a:r>
              <a:rPr lang="en-US" sz="1400" dirty="0" err="1">
                <a:latin typeface="+mj-lt"/>
              </a:rPr>
              <a:t>Montmorillon</a:t>
            </a:r>
            <a:r>
              <a:rPr lang="en-US" sz="1400" dirty="0">
                <a:latin typeface="+mj-lt"/>
              </a:rPr>
              <a:t> (Vienne). Printed in </a:t>
            </a:r>
            <a:r>
              <a:rPr lang="en-US" sz="1400" dirty="0">
                <a:latin typeface="+mj-lt"/>
              </a:rPr>
              <a:t>France.</a:t>
            </a:r>
            <a:endParaRPr lang="en-US" sz="1400" dirty="0">
              <a:latin typeface="+mj-lt"/>
            </a:endParaRPr>
          </a:p>
          <a:p>
            <a:pPr algn="just"/>
            <a:endParaRPr lang="en-US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just"/>
            <a:r>
              <a:rPr lang="pt-B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MAPA 11: </a:t>
            </a:r>
            <a:r>
              <a:rPr lang="pt-BR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L’Empire</a:t>
            </a:r>
            <a:r>
              <a:rPr lang="pt-B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pt-BR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Romain</a:t>
            </a:r>
            <a:r>
              <a:rPr lang="pt-B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</a:p>
          <a:p>
            <a:pPr algn="just"/>
            <a:r>
              <a:rPr lang="en-US" sz="1400" dirty="0" err="1">
                <a:latin typeface="+mj-lt"/>
              </a:rPr>
              <a:t>Cartes</a:t>
            </a:r>
            <a:r>
              <a:rPr lang="en-US" sz="1400" dirty="0">
                <a:latin typeface="+mj-lt"/>
              </a:rPr>
              <a:t> </a:t>
            </a:r>
            <a:r>
              <a:rPr lang="en-US" sz="1400" dirty="0" err="1">
                <a:latin typeface="+mj-lt"/>
              </a:rPr>
              <a:t>historiques</a:t>
            </a:r>
            <a:r>
              <a:rPr lang="en-US" sz="1400" dirty="0">
                <a:latin typeface="+mj-lt"/>
              </a:rPr>
              <a:t>. Jean </a:t>
            </a:r>
            <a:r>
              <a:rPr lang="en-US" sz="1400" dirty="0" err="1">
                <a:latin typeface="+mj-lt"/>
              </a:rPr>
              <a:t>Pitié</a:t>
            </a:r>
            <a:r>
              <a:rPr lang="en-US" sz="1400" dirty="0">
                <a:latin typeface="+mj-lt"/>
              </a:rPr>
              <a:t>. [s/n/l] Editions </a:t>
            </a:r>
            <a:r>
              <a:rPr lang="en-US" sz="1400" dirty="0" err="1">
                <a:latin typeface="+mj-lt"/>
              </a:rPr>
              <a:t>Rossignol</a:t>
            </a:r>
            <a:r>
              <a:rPr lang="en-US" sz="1400" dirty="0">
                <a:latin typeface="+mj-lt"/>
              </a:rPr>
              <a:t>. </a:t>
            </a:r>
            <a:r>
              <a:rPr lang="en-US" sz="1400" dirty="0" err="1">
                <a:latin typeface="+mj-lt"/>
              </a:rPr>
              <a:t>Montmorillon</a:t>
            </a:r>
            <a:r>
              <a:rPr lang="en-US" sz="1400" dirty="0">
                <a:latin typeface="+mj-lt"/>
              </a:rPr>
              <a:t> (Vienne). Printed in </a:t>
            </a:r>
            <a:r>
              <a:rPr lang="en-US" sz="1400" dirty="0">
                <a:latin typeface="+mj-lt"/>
              </a:rPr>
              <a:t>France.</a:t>
            </a:r>
          </a:p>
          <a:p>
            <a:pPr algn="just"/>
            <a:endParaRPr lang="en-US" sz="1400" dirty="0"/>
          </a:p>
          <a:p>
            <a:pPr algn="just"/>
            <a:r>
              <a:rPr lang="pt-B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MAPA 12:  </a:t>
            </a:r>
            <a:r>
              <a:rPr lang="pt-B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La </a:t>
            </a:r>
            <a:r>
              <a:rPr lang="pt-BR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Palestine</a:t>
            </a:r>
            <a:r>
              <a:rPr lang="pt-B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endParaRPr lang="pt-BR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/>
            <a:r>
              <a:rPr lang="pt-BR" sz="1400" dirty="0">
                <a:latin typeface="+mj-lt"/>
              </a:rPr>
              <a:t>Cartes </a:t>
            </a:r>
            <a:r>
              <a:rPr lang="pt-BR" sz="1400" dirty="0" err="1">
                <a:latin typeface="+mj-lt"/>
              </a:rPr>
              <a:t>historiques</a:t>
            </a:r>
            <a:r>
              <a:rPr lang="pt-BR" sz="1400" dirty="0">
                <a:latin typeface="+mj-lt"/>
              </a:rPr>
              <a:t>. Jean </a:t>
            </a:r>
            <a:r>
              <a:rPr lang="pt-BR" sz="1400" dirty="0" err="1">
                <a:latin typeface="+mj-lt"/>
              </a:rPr>
              <a:t>Pitié</a:t>
            </a:r>
            <a:r>
              <a:rPr lang="pt-BR" sz="1400" dirty="0">
                <a:latin typeface="+mj-lt"/>
              </a:rPr>
              <a:t>. [s/i/nº]. </a:t>
            </a:r>
            <a:r>
              <a:rPr lang="pt-BR" sz="1400" dirty="0" err="1">
                <a:latin typeface="+mj-lt"/>
              </a:rPr>
              <a:t>Editions</a:t>
            </a:r>
            <a:r>
              <a:rPr lang="pt-BR" sz="1400" dirty="0">
                <a:latin typeface="+mj-lt"/>
              </a:rPr>
              <a:t> </a:t>
            </a:r>
            <a:r>
              <a:rPr lang="pt-BR" sz="1400" dirty="0" err="1">
                <a:latin typeface="+mj-lt"/>
              </a:rPr>
              <a:t>Rossignol</a:t>
            </a:r>
            <a:r>
              <a:rPr lang="pt-BR" sz="1400" dirty="0">
                <a:latin typeface="+mj-lt"/>
              </a:rPr>
              <a:t>. </a:t>
            </a:r>
            <a:r>
              <a:rPr lang="pt-BR" sz="1400" dirty="0" err="1">
                <a:latin typeface="+mj-lt"/>
              </a:rPr>
              <a:t>Montmorillon</a:t>
            </a:r>
            <a:r>
              <a:rPr lang="pt-BR" sz="1400" dirty="0">
                <a:latin typeface="+mj-lt"/>
              </a:rPr>
              <a:t> (</a:t>
            </a:r>
            <a:r>
              <a:rPr lang="pt-BR" sz="1400" dirty="0" err="1">
                <a:latin typeface="+mj-lt"/>
              </a:rPr>
              <a:t>Vienne</a:t>
            </a:r>
            <a:r>
              <a:rPr lang="pt-BR" sz="1400" dirty="0">
                <a:latin typeface="+mj-lt"/>
              </a:rPr>
              <a:t>). </a:t>
            </a:r>
            <a:r>
              <a:rPr lang="pt-BR" sz="1400" dirty="0" err="1">
                <a:latin typeface="+mj-lt"/>
              </a:rPr>
              <a:t>Printed</a:t>
            </a:r>
            <a:r>
              <a:rPr lang="pt-BR" sz="1400" dirty="0">
                <a:latin typeface="+mj-lt"/>
              </a:rPr>
              <a:t> in France.</a:t>
            </a:r>
            <a:endParaRPr lang="en-US" sz="1400" dirty="0">
              <a:latin typeface="+mj-lt"/>
            </a:endParaRPr>
          </a:p>
          <a:p>
            <a:pPr algn="just"/>
            <a:endParaRPr lang="en-US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just"/>
            <a:r>
              <a:rPr 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MAPA 13: </a:t>
            </a:r>
            <a:r>
              <a:rPr 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Les </a:t>
            </a:r>
            <a:r>
              <a:rPr lang="en-US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Grandes</a:t>
            </a:r>
            <a:r>
              <a:rPr 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Inv</a:t>
            </a:r>
            <a:r>
              <a:rPr lang="pt-BR" sz="1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asions</a:t>
            </a:r>
            <a:endParaRPr lang="en-US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/>
            <a:r>
              <a:rPr lang="en-US" sz="1400" dirty="0" err="1">
                <a:latin typeface="+mj-lt"/>
              </a:rPr>
              <a:t>Cartes</a:t>
            </a:r>
            <a:r>
              <a:rPr lang="en-US" sz="1400" dirty="0">
                <a:latin typeface="+mj-lt"/>
              </a:rPr>
              <a:t> </a:t>
            </a:r>
            <a:r>
              <a:rPr lang="en-US" sz="1400" dirty="0" err="1">
                <a:latin typeface="+mj-lt"/>
              </a:rPr>
              <a:t>historiques</a:t>
            </a:r>
            <a:r>
              <a:rPr lang="en-US" sz="1400" dirty="0">
                <a:latin typeface="+mj-lt"/>
              </a:rPr>
              <a:t>. Jean </a:t>
            </a:r>
            <a:r>
              <a:rPr lang="en-US" sz="1400" dirty="0" err="1">
                <a:latin typeface="+mj-lt"/>
              </a:rPr>
              <a:t>Pitié</a:t>
            </a:r>
            <a:r>
              <a:rPr lang="en-US" sz="1400" dirty="0">
                <a:latin typeface="+mj-lt"/>
              </a:rPr>
              <a:t>. s/</a:t>
            </a:r>
            <a:r>
              <a:rPr lang="en-US" sz="1400" dirty="0" err="1">
                <a:latin typeface="+mj-lt"/>
              </a:rPr>
              <a:t>i</a:t>
            </a:r>
            <a:r>
              <a:rPr lang="en-US" sz="1400" dirty="0">
                <a:latin typeface="+mj-lt"/>
              </a:rPr>
              <a:t>. Editions </a:t>
            </a:r>
            <a:r>
              <a:rPr lang="en-US" sz="1400" dirty="0" err="1">
                <a:latin typeface="+mj-lt"/>
              </a:rPr>
              <a:t>Rossignol</a:t>
            </a:r>
            <a:r>
              <a:rPr lang="en-US" sz="1400" dirty="0">
                <a:latin typeface="+mj-lt"/>
              </a:rPr>
              <a:t>. </a:t>
            </a:r>
            <a:r>
              <a:rPr lang="en-US" sz="1400" dirty="0" err="1">
                <a:latin typeface="+mj-lt"/>
              </a:rPr>
              <a:t>Montmorillon</a:t>
            </a:r>
            <a:r>
              <a:rPr lang="en-US" sz="1400" dirty="0">
                <a:latin typeface="+mj-lt"/>
              </a:rPr>
              <a:t> (Vienne). Printed in France</a:t>
            </a:r>
            <a:r>
              <a:rPr lang="en-US" sz="1400" dirty="0">
                <a:latin typeface="+mj-lt"/>
              </a:rPr>
              <a:t>.</a:t>
            </a:r>
          </a:p>
          <a:p>
            <a:pPr algn="just"/>
            <a:endParaRPr lang="en-US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just"/>
            <a:r>
              <a:rPr 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MAPA 14: </a:t>
            </a:r>
            <a:r>
              <a:rPr lang="pt-B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Invasões </a:t>
            </a:r>
            <a:r>
              <a:rPr lang="pt-BR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Bárbaras</a:t>
            </a:r>
            <a:endParaRPr lang="en-US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/>
            <a:r>
              <a:rPr lang="pt-BR" sz="1400" dirty="0">
                <a:latin typeface="+mj-lt"/>
              </a:rPr>
              <a:t>Mapas de História Antiga (MHA-6). Para fins escolares. Ed. Apoio Comercial S.A. Indústria e Comércio. SP. Industria Brasileira.</a:t>
            </a:r>
            <a:endParaRPr lang="en-US" sz="1400" dirty="0">
              <a:latin typeface="+mj-lt"/>
            </a:endParaRPr>
          </a:p>
          <a:p>
            <a:pPr algn="just"/>
            <a:endParaRPr lang="en-US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73448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pice">
  <a:themeElements>
    <a:clrScheme name="Ápice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Ápice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Ápice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587</TotalTime>
  <Words>526</Words>
  <Application>Microsoft Office PowerPoint</Application>
  <PresentationFormat>Apresentação na tela (4:3)</PresentationFormat>
  <Paragraphs>104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18" baseType="lpstr">
      <vt:lpstr>Ápice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computador</dc:creator>
  <cp:lastModifiedBy>SALA218</cp:lastModifiedBy>
  <cp:revision>39</cp:revision>
  <dcterms:created xsi:type="dcterms:W3CDTF">2012-05-04T16:14:10Z</dcterms:created>
  <dcterms:modified xsi:type="dcterms:W3CDTF">2012-07-06T14:05:06Z</dcterms:modified>
</cp:coreProperties>
</file>