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18"/>
  </p:notesMasterIdLst>
  <p:sldIdLst>
    <p:sldId id="289" r:id="rId2"/>
    <p:sldId id="314" r:id="rId3"/>
    <p:sldId id="315" r:id="rId4"/>
    <p:sldId id="316" r:id="rId5"/>
    <p:sldId id="318" r:id="rId6"/>
    <p:sldId id="319" r:id="rId7"/>
    <p:sldId id="320" r:id="rId8"/>
    <p:sldId id="321" r:id="rId9"/>
    <p:sldId id="322" r:id="rId10"/>
    <p:sldId id="323" r:id="rId11"/>
    <p:sldId id="324" r:id="rId12"/>
    <p:sldId id="325" r:id="rId13"/>
    <p:sldId id="326" r:id="rId14"/>
    <p:sldId id="328" r:id="rId15"/>
    <p:sldId id="329" r:id="rId16"/>
    <p:sldId id="330" r:id="rId1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C17529"/>
    <a:srgbClr val="F3CD60"/>
    <a:srgbClr val="F6C6D5"/>
    <a:srgbClr val="F4B6C9"/>
    <a:srgbClr val="F6B4E0"/>
    <a:srgbClr val="F6B4BD"/>
    <a:srgbClr val="FF7DBE"/>
    <a:srgbClr val="FF6699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5431" autoAdjust="0"/>
  </p:normalViewPr>
  <p:slideViewPr>
    <p:cSldViewPr>
      <p:cViewPr>
        <p:scale>
          <a:sx n="90" d="100"/>
          <a:sy n="90" d="100"/>
        </p:scale>
        <p:origin x="-1014" y="-3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E2B3A6-992C-4171-B8AF-B1DADEB0293A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A6141E-2895-471E-8B32-30B4BA5650C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3745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pt-BR" smtClean="0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image" Target="../media/image7.png"/><Relationship Id="rId18" Type="http://schemas.openxmlformats.org/officeDocument/2006/relationships/slide" Target="slide10.xml"/><Relationship Id="rId26" Type="http://schemas.openxmlformats.org/officeDocument/2006/relationships/slide" Target="slide11.xml"/><Relationship Id="rId3" Type="http://schemas.openxmlformats.org/officeDocument/2006/relationships/image" Target="../media/image2.png"/><Relationship Id="rId21" Type="http://schemas.openxmlformats.org/officeDocument/2006/relationships/image" Target="../media/image11.jpeg"/><Relationship Id="rId7" Type="http://schemas.openxmlformats.org/officeDocument/2006/relationships/image" Target="../media/image4.png"/><Relationship Id="rId12" Type="http://schemas.openxmlformats.org/officeDocument/2006/relationships/slide" Target="slide7.xml"/><Relationship Id="rId17" Type="http://schemas.openxmlformats.org/officeDocument/2006/relationships/image" Target="../media/image9.jpeg"/><Relationship Id="rId25" Type="http://schemas.openxmlformats.org/officeDocument/2006/relationships/image" Target="../media/image13.jpeg"/><Relationship Id="rId2" Type="http://schemas.openxmlformats.org/officeDocument/2006/relationships/slide" Target="slide2.xml"/><Relationship Id="rId16" Type="http://schemas.openxmlformats.org/officeDocument/2006/relationships/slide" Target="slide9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3.xml"/><Relationship Id="rId6" Type="http://schemas.openxmlformats.org/officeDocument/2006/relationships/slide" Target="slide4.xml"/><Relationship Id="rId11" Type="http://schemas.openxmlformats.org/officeDocument/2006/relationships/image" Target="../media/image6.png"/><Relationship Id="rId24" Type="http://schemas.openxmlformats.org/officeDocument/2006/relationships/slide" Target="slide14.xml"/><Relationship Id="rId5" Type="http://schemas.openxmlformats.org/officeDocument/2006/relationships/image" Target="../media/image3.jpeg"/><Relationship Id="rId15" Type="http://schemas.openxmlformats.org/officeDocument/2006/relationships/image" Target="../media/image8.png"/><Relationship Id="rId23" Type="http://schemas.openxmlformats.org/officeDocument/2006/relationships/image" Target="../media/image12.jpeg"/><Relationship Id="rId10" Type="http://schemas.openxmlformats.org/officeDocument/2006/relationships/slide" Target="slide6.xml"/><Relationship Id="rId19" Type="http://schemas.openxmlformats.org/officeDocument/2006/relationships/image" Target="../media/image10.png"/><Relationship Id="rId4" Type="http://schemas.openxmlformats.org/officeDocument/2006/relationships/slide" Target="slide3.xml"/><Relationship Id="rId9" Type="http://schemas.openxmlformats.org/officeDocument/2006/relationships/image" Target="../media/image5.jpeg"/><Relationship Id="rId14" Type="http://schemas.openxmlformats.org/officeDocument/2006/relationships/slide" Target="slide8.xml"/><Relationship Id="rId22" Type="http://schemas.openxmlformats.org/officeDocument/2006/relationships/slide" Target="slide13.xml"/><Relationship Id="rId27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544075" y="260648"/>
            <a:ext cx="1347413" cy="99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260648"/>
            <a:ext cx="1036882" cy="99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49582" y="269429"/>
            <a:ext cx="985297" cy="99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7"/>
          <a:stretch>
            <a:fillRect/>
          </a:stretch>
        </p:blipFill>
        <p:spPr bwMode="auto">
          <a:xfrm>
            <a:off x="7704062" y="270620"/>
            <a:ext cx="1248671" cy="99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835496" y="2055393"/>
            <a:ext cx="892762" cy="9735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2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988742" y="2043468"/>
            <a:ext cx="905621" cy="99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2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148196" y="2054533"/>
            <a:ext cx="967676" cy="974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2" descr="C:\Users\Cecilia\Desktop\01.jpg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386604" y="2055394"/>
            <a:ext cx="1346400" cy="974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2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779912" y="3798811"/>
            <a:ext cx="1210886" cy="99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2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 cstate="print"/>
          <a:stretch>
            <a:fillRect/>
          </a:stretch>
        </p:blipFill>
        <p:spPr bwMode="auto">
          <a:xfrm>
            <a:off x="6633633" y="3789040"/>
            <a:ext cx="927098" cy="99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2">
            <a:hlinkClick r:id="rId22" action="ppaction://hlinksldjump"/>
          </p:cNvPr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7898699" y="3789040"/>
            <a:ext cx="912359" cy="99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2">
            <a:hlinkClick r:id="rId24" action="ppaction://hlinksldjump"/>
          </p:cNvPr>
          <p:cNvPicPr>
            <a:picLocks noChangeAspect="1" noChangeArrowheads="1"/>
          </p:cNvPicPr>
          <p:nvPr/>
        </p:nvPicPr>
        <p:blipFill>
          <a:blip r:embed="rId25" cstate="print"/>
          <a:stretch>
            <a:fillRect/>
          </a:stretch>
        </p:blipFill>
        <p:spPr bwMode="auto">
          <a:xfrm>
            <a:off x="3700019" y="5294603"/>
            <a:ext cx="1325809" cy="99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CaixaDeTexto 17"/>
          <p:cNvSpPr txBox="1"/>
          <p:nvPr/>
        </p:nvSpPr>
        <p:spPr>
          <a:xfrm>
            <a:off x="3539346" y="1268760"/>
            <a:ext cx="14425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smtClean="0">
                <a:cs typeface="Times New Roman" pitchFamily="18" charset="0"/>
              </a:rPr>
              <a:t>MAPA – 1</a:t>
            </a:r>
          </a:p>
          <a:p>
            <a:pPr algn="ctr"/>
            <a:r>
              <a:rPr lang="pt-BR" sz="1100" b="1" dirty="0" smtClean="0">
                <a:cs typeface="Times New Roman" pitchFamily="18" charset="0"/>
              </a:rPr>
              <a:t>Séc. V – Estados  Bárbaros  </a:t>
            </a:r>
            <a:endParaRPr lang="pt-BR" sz="1100" b="1" dirty="0">
              <a:cs typeface="Times New Roman" pitchFamily="18" charset="0"/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5004048" y="1267435"/>
            <a:ext cx="1394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smtClean="0">
                <a:cs typeface="Times New Roman" pitchFamily="18" charset="0"/>
              </a:rPr>
              <a:t>MAPA – 2 </a:t>
            </a:r>
          </a:p>
          <a:p>
            <a:pPr algn="ctr"/>
            <a:r>
              <a:rPr lang="pt-BR" sz="1100" b="1" dirty="0" smtClean="0">
                <a:cs typeface="Times New Roman" pitchFamily="18" charset="0"/>
              </a:rPr>
              <a:t>Impérios Árabe e Bizantino </a:t>
            </a:r>
            <a:endParaRPr lang="pt-BR" sz="1100" b="1" dirty="0">
              <a:cs typeface="Times New Roman" pitchFamily="18" charset="0"/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6372200" y="1267820"/>
            <a:ext cx="115212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smtClean="0">
                <a:cs typeface="Times New Roman" pitchFamily="18" charset="0"/>
              </a:rPr>
              <a:t>MAPA – 3 </a:t>
            </a:r>
          </a:p>
          <a:p>
            <a:pPr algn="ctr"/>
            <a:r>
              <a:rPr lang="pt-BR" sz="1100" b="1" dirty="0" smtClean="0">
                <a:cs typeface="Times New Roman" pitchFamily="18" charset="0"/>
              </a:rPr>
              <a:t>Os Merovíngios </a:t>
            </a:r>
            <a:endParaRPr lang="pt-BR" sz="1100" b="1" dirty="0">
              <a:cs typeface="Times New Roman" pitchFamily="18" charset="0"/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7730660" y="1332308"/>
            <a:ext cx="13058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smtClean="0">
                <a:cs typeface="Times New Roman" pitchFamily="18" charset="0"/>
              </a:rPr>
              <a:t>MAPA – 4</a:t>
            </a:r>
          </a:p>
          <a:p>
            <a:pPr algn="ctr"/>
            <a:r>
              <a:rPr lang="pt-BR" sz="1100" b="1" dirty="0" smtClean="0">
                <a:cs typeface="Times New Roman" pitchFamily="18" charset="0"/>
              </a:rPr>
              <a:t>Carlos Magno</a:t>
            </a:r>
            <a:endParaRPr lang="pt-BR" sz="1100" b="1" dirty="0">
              <a:cs typeface="Times New Roman" pitchFamily="18" charset="0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3765091" y="3107694"/>
            <a:ext cx="100971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smtClean="0">
                <a:cs typeface="Times New Roman" pitchFamily="18" charset="0"/>
              </a:rPr>
              <a:t>MAPA – 5</a:t>
            </a:r>
          </a:p>
          <a:p>
            <a:pPr algn="ctr"/>
            <a:r>
              <a:rPr lang="pt-BR" sz="1100" b="1" dirty="0" smtClean="0">
                <a:cs typeface="Times New Roman" pitchFamily="18" charset="0"/>
              </a:rPr>
              <a:t>Carlos Magno </a:t>
            </a:r>
            <a:endParaRPr lang="pt-BR" sz="1100" b="1" dirty="0">
              <a:cs typeface="Times New Roman" pitchFamily="18" charset="0"/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4860032" y="3119461"/>
            <a:ext cx="1193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smtClean="0">
                <a:cs typeface="Times New Roman" pitchFamily="18" charset="0"/>
              </a:rPr>
              <a:t>MAPA – 6 </a:t>
            </a:r>
          </a:p>
          <a:p>
            <a:pPr algn="ctr"/>
            <a:r>
              <a:rPr lang="pt-PT" sz="1100" b="1" dirty="0">
                <a:cs typeface="Times New Roman" pitchFamily="18" charset="0"/>
              </a:rPr>
              <a:t>Capetos e </a:t>
            </a:r>
            <a:r>
              <a:rPr lang="pt-PT" sz="1100" b="1" dirty="0" smtClean="0">
                <a:cs typeface="Times New Roman" pitchFamily="18" charset="0"/>
              </a:rPr>
              <a:t>Plantagenetas</a:t>
            </a:r>
            <a:endParaRPr lang="pt-BR" sz="1050" b="1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7391142" y="3068960"/>
            <a:ext cx="1357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smtClean="0">
                <a:cs typeface="Times New Roman" pitchFamily="18" charset="0"/>
              </a:rPr>
              <a:t>MAPA – 8 </a:t>
            </a:r>
          </a:p>
          <a:p>
            <a:pPr algn="ctr"/>
            <a:r>
              <a:rPr lang="pt-BR" sz="1100" b="1" dirty="0" smtClean="0">
                <a:cs typeface="Times New Roman" pitchFamily="18" charset="0"/>
              </a:rPr>
              <a:t>Renascimento</a:t>
            </a:r>
          </a:p>
          <a:p>
            <a:pPr algn="ctr"/>
            <a:r>
              <a:rPr lang="pt-BR" sz="1100" b="1" dirty="0" smtClean="0">
                <a:cs typeface="Times New Roman" pitchFamily="18" charset="0"/>
              </a:rPr>
              <a:t> </a:t>
            </a:r>
            <a:r>
              <a:rPr lang="pt-BR" sz="1100" b="1" dirty="0">
                <a:cs typeface="Times New Roman" pitchFamily="18" charset="0"/>
              </a:rPr>
              <a:t>Comercial</a:t>
            </a:r>
          </a:p>
        </p:txBody>
      </p:sp>
      <p:sp>
        <p:nvSpPr>
          <p:cNvPr id="26" name="CaixaDeTexto 25"/>
          <p:cNvSpPr txBox="1"/>
          <p:nvPr/>
        </p:nvSpPr>
        <p:spPr>
          <a:xfrm>
            <a:off x="6084168" y="3068960"/>
            <a:ext cx="10959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smtClean="0">
                <a:cs typeface="Times New Roman" pitchFamily="18" charset="0"/>
              </a:rPr>
              <a:t>MAPA – 7</a:t>
            </a:r>
          </a:p>
          <a:p>
            <a:pPr algn="ctr"/>
            <a:r>
              <a:rPr lang="pt-BR" sz="1100" b="1" dirty="0" smtClean="0">
                <a:cs typeface="Times New Roman" pitchFamily="18" charset="0"/>
              </a:rPr>
              <a:t>Europa ano 1000</a:t>
            </a:r>
            <a:endParaRPr lang="pt-BR" sz="1100" b="1" dirty="0">
              <a:cs typeface="Times New Roman" pitchFamily="18" charset="0"/>
            </a:endParaRPr>
          </a:p>
        </p:txBody>
      </p:sp>
      <p:sp>
        <p:nvSpPr>
          <p:cNvPr id="27" name="CaixaDeTexto 26"/>
          <p:cNvSpPr txBox="1"/>
          <p:nvPr/>
        </p:nvSpPr>
        <p:spPr>
          <a:xfrm>
            <a:off x="3856659" y="4798933"/>
            <a:ext cx="107064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smtClean="0">
                <a:cs typeface="Times New Roman" pitchFamily="18" charset="0"/>
              </a:rPr>
              <a:t>MAPA – 9 </a:t>
            </a:r>
          </a:p>
          <a:p>
            <a:pPr algn="ctr"/>
            <a:r>
              <a:rPr lang="pt-BR" sz="1100" b="1" dirty="0" smtClean="0">
                <a:cs typeface="Times New Roman" pitchFamily="18" charset="0"/>
              </a:rPr>
              <a:t>As Cruzadas</a:t>
            </a:r>
            <a:endParaRPr lang="pt-BR" sz="1100" b="1" dirty="0">
              <a:cs typeface="Times New Roman" pitchFamily="18" charset="0"/>
            </a:endParaRPr>
          </a:p>
        </p:txBody>
      </p:sp>
      <p:sp>
        <p:nvSpPr>
          <p:cNvPr id="28" name="CaixaDeTexto 27">
            <a:hlinkClick r:id="rId20" action="ppaction://hlinksldjump"/>
          </p:cNvPr>
          <p:cNvSpPr txBox="1"/>
          <p:nvPr/>
        </p:nvSpPr>
        <p:spPr>
          <a:xfrm>
            <a:off x="6392150" y="4789162"/>
            <a:ext cx="14202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smtClean="0">
                <a:cs typeface="Times New Roman" pitchFamily="18" charset="0"/>
              </a:rPr>
              <a:t>MAPA – 11 </a:t>
            </a:r>
          </a:p>
          <a:p>
            <a:pPr algn="ctr"/>
            <a:r>
              <a:rPr lang="pt-BR" sz="1100" b="1" dirty="0" smtClean="0">
                <a:cs typeface="Times New Roman" pitchFamily="18" charset="0"/>
              </a:rPr>
              <a:t>Vida econômica sécs. </a:t>
            </a:r>
            <a:r>
              <a:rPr lang="pt-BR" sz="1100" b="1" dirty="0">
                <a:cs typeface="Times New Roman" pitchFamily="18" charset="0"/>
              </a:rPr>
              <a:t>XII e </a:t>
            </a:r>
            <a:r>
              <a:rPr lang="pt-BR" sz="1100" b="1" dirty="0" smtClean="0">
                <a:cs typeface="Times New Roman" pitchFamily="18" charset="0"/>
              </a:rPr>
              <a:t>XIII</a:t>
            </a:r>
            <a:endParaRPr lang="pt-BR" sz="1100" b="1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7827261" y="4789162"/>
            <a:ext cx="10652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smtClean="0">
                <a:cs typeface="Times New Roman" pitchFamily="18" charset="0"/>
              </a:rPr>
              <a:t>MAPA – 12 </a:t>
            </a:r>
          </a:p>
          <a:p>
            <a:pPr algn="ctr"/>
            <a:r>
              <a:rPr lang="pt-BR" sz="1100" b="1" dirty="0">
                <a:cs typeface="Times New Roman" pitchFamily="18" charset="0"/>
              </a:rPr>
              <a:t>A Europa </a:t>
            </a:r>
            <a:r>
              <a:rPr lang="pt-BR" sz="1100" b="1" dirty="0" smtClean="0">
                <a:cs typeface="Times New Roman" pitchFamily="18" charset="0"/>
              </a:rPr>
              <a:t>Cristã</a:t>
            </a:r>
            <a:endParaRPr lang="pt-BR" sz="1100" b="1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3520284" y="6294725"/>
            <a:ext cx="16997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smtClean="0">
                <a:cs typeface="Times New Roman" pitchFamily="18" charset="0"/>
              </a:rPr>
              <a:t>MAPA – 13 </a:t>
            </a:r>
          </a:p>
          <a:p>
            <a:pPr algn="ctr"/>
            <a:r>
              <a:rPr lang="pt-BR" sz="1100" b="1" dirty="0">
                <a:cs typeface="Times New Roman" pitchFamily="18" charset="0"/>
              </a:rPr>
              <a:t>Reforma e Guerras de </a:t>
            </a:r>
            <a:r>
              <a:rPr lang="pt-BR" sz="1100" b="1" dirty="0" smtClean="0">
                <a:cs typeface="Times New Roman" pitchFamily="18" charset="0"/>
              </a:rPr>
              <a:t>religião</a:t>
            </a:r>
            <a:endParaRPr lang="pt-BR" sz="1100" b="1" dirty="0">
              <a:cs typeface="Times New Roman" pitchFamily="18" charset="0"/>
            </a:endParaRPr>
          </a:p>
        </p:txBody>
      </p:sp>
      <p:sp>
        <p:nvSpPr>
          <p:cNvPr id="33" name="Retângulo 32"/>
          <p:cNvSpPr/>
          <p:nvPr/>
        </p:nvSpPr>
        <p:spPr>
          <a:xfrm>
            <a:off x="0" y="491768"/>
            <a:ext cx="341987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5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História</a:t>
            </a:r>
          </a:p>
          <a:p>
            <a:pPr algn="ctr"/>
            <a:r>
              <a:rPr lang="pt-BR" sz="5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Medieval</a:t>
            </a:r>
            <a:endParaRPr lang="pt-BR" sz="5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5" name="Retângulo 34"/>
          <p:cNvSpPr/>
          <p:nvPr/>
        </p:nvSpPr>
        <p:spPr>
          <a:xfrm>
            <a:off x="223069" y="3128143"/>
            <a:ext cx="2973733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500" b="1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Sumário</a:t>
            </a:r>
          </a:p>
          <a:p>
            <a:pPr algn="ctr"/>
            <a:r>
              <a:rPr lang="pt-BR" sz="1500" i="1" dirty="0">
                <a:solidFill>
                  <a:schemeClr val="bg1">
                    <a:lumMod val="75000"/>
                  </a:schemeClr>
                </a:solidFill>
                <a:cs typeface="Times New Roman" pitchFamily="18" charset="0"/>
              </a:rPr>
              <a:t>Clique nas </a:t>
            </a:r>
            <a:r>
              <a:rPr lang="pt-BR" sz="1500" i="1" dirty="0" smtClean="0">
                <a:solidFill>
                  <a:schemeClr val="bg1">
                    <a:lumMod val="75000"/>
                  </a:schemeClr>
                </a:solidFill>
                <a:cs typeface="Times New Roman" pitchFamily="18" charset="0"/>
              </a:rPr>
              <a:t>imagens ao lado  </a:t>
            </a:r>
            <a:r>
              <a:rPr lang="pt-BR" sz="1500" i="1" dirty="0">
                <a:solidFill>
                  <a:schemeClr val="bg1">
                    <a:lumMod val="75000"/>
                  </a:schemeClr>
                </a:solidFill>
                <a:cs typeface="Times New Roman" pitchFamily="18" charset="0"/>
              </a:rPr>
              <a:t>para visualizar os </a:t>
            </a:r>
            <a:r>
              <a:rPr lang="pt-BR" sz="1500" i="1" dirty="0" smtClean="0">
                <a:solidFill>
                  <a:schemeClr val="bg1">
                    <a:lumMod val="75000"/>
                  </a:schemeClr>
                </a:solidFill>
                <a:cs typeface="Times New Roman" pitchFamily="18" charset="0"/>
              </a:rPr>
              <a:t>mapas</a:t>
            </a:r>
            <a:endParaRPr lang="pt-BR" sz="1500" i="1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6" name="Espaço Reservado para Conteúdo 3">
            <a:hlinkClick r:id="rId26" action="ppaction://hlinksldjump"/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635" y="3789040"/>
            <a:ext cx="960557" cy="99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8" name="CaixaDeTexto 37"/>
          <p:cNvSpPr txBox="1"/>
          <p:nvPr/>
        </p:nvSpPr>
        <p:spPr>
          <a:xfrm>
            <a:off x="5049738" y="4797152"/>
            <a:ext cx="139447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smtClean="0">
                <a:cs typeface="Times New Roman" pitchFamily="18" charset="0"/>
              </a:rPr>
              <a:t>MAPA – 10</a:t>
            </a:r>
          </a:p>
          <a:p>
            <a:pPr algn="ctr"/>
            <a:r>
              <a:rPr lang="pt-BR" sz="1100" b="1" dirty="0" smtClean="0">
                <a:cs typeface="Times New Roman" pitchFamily="18" charset="0"/>
              </a:rPr>
              <a:t>As Cruzadas</a:t>
            </a:r>
            <a:endParaRPr lang="pt-BR" sz="1100" b="1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947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3" grpId="0"/>
      <p:bldP spid="35" grpId="0"/>
      <p:bldP spid="3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2720" t="8149" r="3716" b="7978"/>
          <a:stretch/>
        </p:blipFill>
        <p:spPr bwMode="auto">
          <a:xfrm>
            <a:off x="0" y="698451"/>
            <a:ext cx="9144000" cy="57548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2051720" y="116632"/>
            <a:ext cx="5040560" cy="46409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Principais Estados Bárbaros</a:t>
            </a:r>
            <a:endParaRPr lang="pt-BR" sz="3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4139952" y="6513934"/>
            <a:ext cx="864096" cy="2606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b="1" dirty="0" smtClean="0"/>
              <a:t>SUMÁRIO</a:t>
            </a:r>
            <a:endParaRPr lang="pt-BR" sz="1200" b="1" dirty="0"/>
          </a:p>
        </p:txBody>
      </p:sp>
    </p:spTree>
    <p:extLst>
      <p:ext uri="{BB962C8B-B14F-4D97-AF65-F5344CB8AC3E}">
        <p14:creationId xmlns:p14="http://schemas.microsoft.com/office/powerpoint/2010/main" val="360989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35496" y="2160240"/>
            <a:ext cx="1944216" cy="172819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 Império Árabe</a:t>
            </a:r>
            <a:br>
              <a:rPr lang="pt-BR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pt-BR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 Império Bizantino</a:t>
            </a:r>
            <a:endParaRPr lang="pt-BR" sz="3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611560" y="4176464"/>
            <a:ext cx="864096" cy="2606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b="1" dirty="0" smtClean="0"/>
              <a:t>SUMÁRIO</a:t>
            </a:r>
            <a:endParaRPr lang="pt-BR" sz="12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033150" y="0"/>
            <a:ext cx="711085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20508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6732240" y="2420888"/>
            <a:ext cx="2160240" cy="86409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Os Merovíngios</a:t>
            </a:r>
            <a:endParaRPr lang="pt-BR" sz="3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7308304" y="3573016"/>
            <a:ext cx="864096" cy="2606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b="1" dirty="0" smtClean="0"/>
              <a:t>SUMÁRIO</a:t>
            </a:r>
            <a:endParaRPr lang="pt-BR" sz="12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417714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767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2051720" y="116632"/>
            <a:ext cx="5040560" cy="46409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 Império de Carlos Magno</a:t>
            </a:r>
            <a:endParaRPr lang="pt-BR" sz="3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Retângulo 7">
            <a:hlinkClick r:id="rId2" action="ppaction://hlinksldjump"/>
          </p:cNvPr>
          <p:cNvSpPr/>
          <p:nvPr/>
        </p:nvSpPr>
        <p:spPr>
          <a:xfrm>
            <a:off x="4139952" y="6513934"/>
            <a:ext cx="864096" cy="2606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b="1" dirty="0" smtClean="0"/>
              <a:t>SUMÁRIO</a:t>
            </a:r>
            <a:endParaRPr lang="pt-BR" sz="12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4" t="8375" r="4152" b="9555"/>
          <a:stretch>
            <a:fillRect/>
          </a:stretch>
        </p:blipFill>
        <p:spPr bwMode="auto">
          <a:xfrm>
            <a:off x="0" y="698451"/>
            <a:ext cx="9180512" cy="57548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110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7236296" y="2420888"/>
            <a:ext cx="1815232" cy="129614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 Império de Carlos Magno</a:t>
            </a:r>
            <a:endParaRPr lang="pt-BR" sz="3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7668344" y="3960440"/>
            <a:ext cx="864096" cy="2606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b="1" dirty="0" smtClean="0"/>
              <a:t>SUMÁRIO</a:t>
            </a:r>
            <a:endParaRPr lang="pt-BR" sz="12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" y="342594"/>
            <a:ext cx="7164318" cy="6254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38189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72008" y="2564904"/>
            <a:ext cx="2411760" cy="86409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3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Capetos</a:t>
            </a:r>
            <a:r>
              <a:rPr lang="pt-BR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e Plantagenetas</a:t>
            </a:r>
            <a:endParaRPr lang="pt-BR" sz="3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827584" y="3789040"/>
            <a:ext cx="864096" cy="2606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b="1" dirty="0" smtClean="0"/>
              <a:t>SUMÁRIO</a:t>
            </a:r>
            <a:endParaRPr lang="pt-BR" sz="12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-8250"/>
            <a:ext cx="6588224" cy="686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69860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6624736" y="2204864"/>
            <a:ext cx="2411760" cy="129614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 Europa por volta do Ano Mil</a:t>
            </a:r>
            <a:endParaRPr lang="pt-BR" sz="3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7380312" y="3744416"/>
            <a:ext cx="864096" cy="2606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b="1" dirty="0" smtClean="0"/>
              <a:t>SUMÁRIO</a:t>
            </a:r>
            <a:endParaRPr lang="pt-BR" sz="12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10633" y="-6708"/>
            <a:ext cx="6454841" cy="68647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9064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2051720" y="116632"/>
            <a:ext cx="5040560" cy="46409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 Renascimento Comercial</a:t>
            </a:r>
            <a:endParaRPr lang="pt-BR" sz="3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Retângulo 7">
            <a:hlinkClick r:id="rId2" action="ppaction://hlinksldjump"/>
          </p:cNvPr>
          <p:cNvSpPr/>
          <p:nvPr/>
        </p:nvSpPr>
        <p:spPr>
          <a:xfrm>
            <a:off x="4139952" y="6513934"/>
            <a:ext cx="864096" cy="2606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b="1" dirty="0" smtClean="0"/>
              <a:t>SUMÁRIO</a:t>
            </a:r>
            <a:endParaRPr lang="pt-BR" sz="1200" b="1" dirty="0"/>
          </a:p>
        </p:txBody>
      </p:sp>
      <p:pic>
        <p:nvPicPr>
          <p:cNvPr id="5" name="Picture 2" descr="C:\Users\Cecilia\Desktop\01.jpg"/>
          <p:cNvPicPr>
            <a:picLocks noChangeAspect="1" noChangeArrowheads="1"/>
          </p:cNvPicPr>
          <p:nvPr/>
        </p:nvPicPr>
        <p:blipFill>
          <a:blip r:embed="rId3" cstate="print"/>
          <a:srcRect l="1845" t="7620" r="2734" b="8564"/>
          <a:stretch>
            <a:fillRect/>
          </a:stretch>
        </p:blipFill>
        <p:spPr bwMode="auto">
          <a:xfrm>
            <a:off x="107504" y="698450"/>
            <a:ext cx="8928992" cy="57548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83832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2051720" y="116632"/>
            <a:ext cx="5040560" cy="46409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As Cruzadas</a:t>
            </a:r>
            <a:endParaRPr lang="pt-BR" sz="3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Retângulo 7">
            <a:hlinkClick r:id="rId2" action="ppaction://hlinksldjump"/>
          </p:cNvPr>
          <p:cNvSpPr/>
          <p:nvPr/>
        </p:nvSpPr>
        <p:spPr>
          <a:xfrm>
            <a:off x="4139952" y="6513934"/>
            <a:ext cx="864096" cy="2606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b="1" dirty="0" smtClean="0"/>
              <a:t>SUMÁRIO</a:t>
            </a:r>
            <a:endParaRPr lang="pt-BR" sz="12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1666" t="8745" r="1404" b="8692"/>
          <a:stretch/>
        </p:blipFill>
        <p:spPr bwMode="auto">
          <a:xfrm>
            <a:off x="107504" y="695039"/>
            <a:ext cx="8928992" cy="57582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286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72008" y="2564904"/>
            <a:ext cx="2339752" cy="57606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As Cruzadas</a:t>
            </a:r>
            <a:endParaRPr lang="pt-BR" sz="3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827584" y="3429000"/>
            <a:ext cx="864096" cy="2606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b="1" dirty="0" smtClean="0"/>
              <a:t>SUMÁRIO</a:t>
            </a:r>
            <a:endParaRPr lang="pt-BR" sz="1200" b="1" dirty="0"/>
          </a:p>
        </p:txBody>
      </p:sp>
      <p:pic>
        <p:nvPicPr>
          <p:cNvPr id="6" name="Espaço Reservado para Conteúdo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0"/>
            <a:ext cx="6616536" cy="68689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633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6588224" y="2060848"/>
            <a:ext cx="2411760" cy="17145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 vida econômica.</a:t>
            </a:r>
            <a:br>
              <a:rPr lang="pt-BR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pt-BR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Séculos XII e XIII</a:t>
            </a:r>
            <a:endParaRPr lang="pt-BR" sz="3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7343800" y="4104456"/>
            <a:ext cx="864096" cy="2606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b="1" dirty="0" smtClean="0"/>
              <a:t>SUMÁRIO</a:t>
            </a:r>
            <a:endParaRPr lang="pt-BR" sz="12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-27384"/>
            <a:ext cx="6444207" cy="6885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5472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144016" y="2204864"/>
            <a:ext cx="2339752" cy="93610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 Europa</a:t>
            </a:r>
            <a:br>
              <a:rPr lang="pt-BR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pt-BR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Cristã</a:t>
            </a:r>
            <a:endParaRPr lang="pt-BR" sz="3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899592" y="3429000"/>
            <a:ext cx="864096" cy="2606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200" b="1" dirty="0" smtClean="0"/>
              <a:t>SUMÁRIO</a:t>
            </a:r>
            <a:endParaRPr lang="pt-BR" sz="12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1423"/>
          <a:stretch>
            <a:fillRect/>
          </a:stretch>
        </p:blipFill>
        <p:spPr bwMode="auto">
          <a:xfrm>
            <a:off x="2665286" y="0"/>
            <a:ext cx="6478714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844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Referências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95536" y="1556792"/>
            <a:ext cx="8352928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 01: Principais Estados Bárbaros</a:t>
            </a:r>
          </a:p>
          <a:p>
            <a:r>
              <a:rPr lang="pt-BR" sz="1700" dirty="0" smtClean="0"/>
              <a:t>Mapas </a:t>
            </a:r>
            <a:r>
              <a:rPr lang="pt-BR" sz="1700" dirty="0"/>
              <a:t>de História Medieval (MHM-1). Para fins escolares. Ed. Apoio Comercial S.A. Indústria e Comércio. SP. Industria Brasileira</a:t>
            </a:r>
            <a:r>
              <a:rPr lang="pt-BR" sz="1700" dirty="0" smtClean="0"/>
              <a:t>.</a:t>
            </a:r>
          </a:p>
          <a:p>
            <a:endParaRPr lang="pt-BR" dirty="0" smtClean="0"/>
          </a:p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 02: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L’Empire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Arabe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L’Empire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Byzantin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700" dirty="0" err="1"/>
              <a:t>Cartes</a:t>
            </a:r>
            <a:r>
              <a:rPr lang="en-US" sz="1700" dirty="0"/>
              <a:t> </a:t>
            </a:r>
            <a:r>
              <a:rPr lang="en-US" sz="1700" dirty="0" err="1"/>
              <a:t>historiques</a:t>
            </a:r>
            <a:r>
              <a:rPr lang="en-US" sz="1700" dirty="0"/>
              <a:t>. Jean </a:t>
            </a:r>
            <a:r>
              <a:rPr lang="en-US" sz="1700" dirty="0" err="1"/>
              <a:t>Pitié</a:t>
            </a:r>
            <a:r>
              <a:rPr lang="en-US" sz="1700" dirty="0"/>
              <a:t>. s/</a:t>
            </a:r>
            <a:r>
              <a:rPr lang="en-US" sz="1700" dirty="0" err="1"/>
              <a:t>i</a:t>
            </a:r>
            <a:r>
              <a:rPr lang="en-US" sz="1700" dirty="0"/>
              <a:t>. Editions </a:t>
            </a:r>
            <a:r>
              <a:rPr lang="en-US" sz="1700" dirty="0" err="1"/>
              <a:t>Rossignol</a:t>
            </a:r>
            <a:r>
              <a:rPr lang="en-US" sz="1700" dirty="0"/>
              <a:t>. </a:t>
            </a:r>
            <a:r>
              <a:rPr lang="en-US" sz="1700" dirty="0" err="1"/>
              <a:t>Montmorillon</a:t>
            </a:r>
            <a:r>
              <a:rPr lang="en-US" sz="1700" dirty="0"/>
              <a:t> (Vienne). Printed in France.</a:t>
            </a: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 03: </a:t>
            </a:r>
            <a:r>
              <a:rPr lang="pt-B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Mérovingiens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1700" dirty="0"/>
              <a:t>Cartes </a:t>
            </a:r>
            <a:r>
              <a:rPr lang="pt-BR" sz="1700" dirty="0" err="1"/>
              <a:t>historiques</a:t>
            </a:r>
            <a:r>
              <a:rPr lang="pt-BR" sz="1700" dirty="0"/>
              <a:t>. Jean </a:t>
            </a:r>
            <a:r>
              <a:rPr lang="pt-BR" sz="1700" dirty="0" err="1"/>
              <a:t>Pitié</a:t>
            </a:r>
            <a:r>
              <a:rPr lang="pt-BR" sz="1700" dirty="0"/>
              <a:t>. [s/i/nº]. </a:t>
            </a:r>
            <a:r>
              <a:rPr lang="en-US" sz="1700" dirty="0"/>
              <a:t>Editions </a:t>
            </a:r>
            <a:r>
              <a:rPr lang="en-US" sz="1700" dirty="0" err="1"/>
              <a:t>Rossignol</a:t>
            </a:r>
            <a:r>
              <a:rPr lang="en-US" sz="1700" dirty="0"/>
              <a:t>. </a:t>
            </a:r>
            <a:r>
              <a:rPr lang="en-US" sz="1700" dirty="0" err="1"/>
              <a:t>Montmorillon</a:t>
            </a:r>
            <a:r>
              <a:rPr lang="en-US" sz="1700" dirty="0"/>
              <a:t> (Vienne). Printed in France.</a:t>
            </a:r>
          </a:p>
          <a:p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 04: O Império de Carlos Magno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1700" dirty="0"/>
              <a:t>Mapas de História Medieval (MHM-4). Para fins escolares. Ed. Apoio Comercial S.A. Indústria e Comércio. SP. Industria Brasileira.</a:t>
            </a:r>
          </a:p>
          <a:p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 05: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L’Empire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Charlemagne</a:t>
            </a:r>
          </a:p>
          <a:p>
            <a:r>
              <a:rPr lang="en-US" sz="1700" dirty="0" err="1"/>
              <a:t>Cartes</a:t>
            </a:r>
            <a:r>
              <a:rPr lang="en-US" sz="1700" dirty="0"/>
              <a:t> </a:t>
            </a:r>
            <a:r>
              <a:rPr lang="en-US" sz="1700" dirty="0" err="1"/>
              <a:t>historiques</a:t>
            </a:r>
            <a:r>
              <a:rPr lang="en-US" sz="1700" dirty="0"/>
              <a:t>. Jean </a:t>
            </a:r>
            <a:r>
              <a:rPr lang="en-US" sz="1700" dirty="0" err="1"/>
              <a:t>Pitié</a:t>
            </a:r>
            <a:r>
              <a:rPr lang="en-US" sz="1700" dirty="0"/>
              <a:t>. s/</a:t>
            </a:r>
            <a:r>
              <a:rPr lang="en-US" sz="1700" dirty="0" err="1"/>
              <a:t>i</a:t>
            </a:r>
            <a:r>
              <a:rPr lang="en-US" sz="1700" dirty="0"/>
              <a:t>. Editions </a:t>
            </a:r>
            <a:r>
              <a:rPr lang="en-US" sz="1700" dirty="0" err="1"/>
              <a:t>Rossignol</a:t>
            </a:r>
            <a:r>
              <a:rPr lang="en-US" sz="1700" dirty="0"/>
              <a:t>. </a:t>
            </a:r>
            <a:r>
              <a:rPr lang="en-US" sz="1700" dirty="0" err="1"/>
              <a:t>Montmorillon</a:t>
            </a:r>
            <a:r>
              <a:rPr lang="en-US" sz="1700" dirty="0"/>
              <a:t> (Vienne). Printed in France.</a:t>
            </a:r>
            <a:endParaRPr lang="pt-BR" sz="17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6218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Referências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95536" y="1556792"/>
            <a:ext cx="835292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 06: </a:t>
            </a:r>
            <a:r>
              <a:rPr lang="pt-B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Capétiens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et </a:t>
            </a:r>
            <a:r>
              <a:rPr lang="pt-B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Plantagenêts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pt-BR" sz="1700" dirty="0"/>
              <a:t>Cartes </a:t>
            </a:r>
            <a:r>
              <a:rPr lang="pt-BR" sz="1700" dirty="0" err="1"/>
              <a:t>historiques</a:t>
            </a:r>
            <a:r>
              <a:rPr lang="pt-BR" sz="1700" dirty="0"/>
              <a:t>. Jean </a:t>
            </a:r>
            <a:r>
              <a:rPr lang="pt-BR" sz="1700" dirty="0" err="1"/>
              <a:t>Pitié</a:t>
            </a:r>
            <a:r>
              <a:rPr lang="pt-BR" sz="1700" dirty="0"/>
              <a:t>. [s/i/nº]. </a:t>
            </a:r>
            <a:r>
              <a:rPr lang="pt-BR" sz="1700" dirty="0" err="1"/>
              <a:t>Editions</a:t>
            </a:r>
            <a:r>
              <a:rPr lang="pt-BR" sz="1700" dirty="0"/>
              <a:t> </a:t>
            </a:r>
            <a:r>
              <a:rPr lang="pt-BR" sz="1700" dirty="0" err="1"/>
              <a:t>Rossignol</a:t>
            </a:r>
            <a:r>
              <a:rPr lang="pt-BR" sz="1700" dirty="0"/>
              <a:t>. </a:t>
            </a:r>
            <a:r>
              <a:rPr lang="pt-BR" sz="1700" dirty="0" err="1"/>
              <a:t>Montmorillon</a:t>
            </a:r>
            <a:r>
              <a:rPr lang="pt-BR" sz="1700" dirty="0"/>
              <a:t> (</a:t>
            </a:r>
            <a:r>
              <a:rPr lang="pt-BR" sz="1700" dirty="0" err="1"/>
              <a:t>Vienne</a:t>
            </a:r>
            <a:r>
              <a:rPr lang="pt-BR" sz="1700" dirty="0"/>
              <a:t>). </a:t>
            </a:r>
            <a:r>
              <a:rPr lang="pt-BR" sz="1700" dirty="0" err="1"/>
              <a:t>Printed</a:t>
            </a:r>
            <a:r>
              <a:rPr lang="pt-BR" sz="1700" dirty="0"/>
              <a:t> in France.</a:t>
            </a:r>
          </a:p>
          <a:p>
            <a:pPr algn="just"/>
            <a:endParaRPr lang="pt-BR" dirty="0" smtClean="0"/>
          </a:p>
          <a:p>
            <a:pPr algn="just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 07: </a:t>
            </a:r>
            <a:r>
              <a:rPr lang="pt-B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L’Europe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vers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l’an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Mil</a:t>
            </a:r>
          </a:p>
          <a:p>
            <a:pPr algn="just"/>
            <a:r>
              <a:rPr lang="pt-BR" sz="1700" dirty="0"/>
              <a:t>Cartes </a:t>
            </a:r>
            <a:r>
              <a:rPr lang="pt-BR" sz="1700" dirty="0" err="1"/>
              <a:t>historiques</a:t>
            </a:r>
            <a:r>
              <a:rPr lang="pt-BR" sz="1700" dirty="0"/>
              <a:t>. Jean </a:t>
            </a:r>
            <a:r>
              <a:rPr lang="pt-BR" sz="1700" dirty="0" err="1"/>
              <a:t>Pitié</a:t>
            </a:r>
            <a:r>
              <a:rPr lang="pt-BR" sz="1700" dirty="0"/>
              <a:t>. s/i. </a:t>
            </a:r>
            <a:r>
              <a:rPr lang="pt-BR" sz="1700" dirty="0" err="1"/>
              <a:t>Editions</a:t>
            </a:r>
            <a:r>
              <a:rPr lang="pt-BR" sz="1700" dirty="0"/>
              <a:t> </a:t>
            </a:r>
            <a:r>
              <a:rPr lang="pt-BR" sz="1700" dirty="0" err="1"/>
              <a:t>Rossignol</a:t>
            </a:r>
            <a:r>
              <a:rPr lang="pt-BR" sz="1700" dirty="0"/>
              <a:t>. </a:t>
            </a:r>
            <a:r>
              <a:rPr lang="pt-BR" sz="1700" dirty="0" err="1"/>
              <a:t>Montmorillon</a:t>
            </a:r>
            <a:r>
              <a:rPr lang="pt-BR" sz="1700" dirty="0"/>
              <a:t> (</a:t>
            </a:r>
            <a:r>
              <a:rPr lang="pt-BR" sz="1700" dirty="0" err="1"/>
              <a:t>Vienne</a:t>
            </a:r>
            <a:r>
              <a:rPr lang="pt-BR" sz="1700" dirty="0"/>
              <a:t>). </a:t>
            </a:r>
            <a:r>
              <a:rPr lang="pt-BR" sz="1700" dirty="0" err="1"/>
              <a:t>Printe</a:t>
            </a:r>
            <a:r>
              <a:rPr lang="en-US" sz="1700" dirty="0"/>
              <a:t>d in </a:t>
            </a:r>
            <a:r>
              <a:rPr lang="en-US" sz="1700" dirty="0" smtClean="0"/>
              <a:t>France.</a:t>
            </a:r>
            <a:endParaRPr lang="en-US" sz="1700" dirty="0"/>
          </a:p>
          <a:p>
            <a:pPr algn="just"/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 08: 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Renascimento Comercial</a:t>
            </a:r>
          </a:p>
          <a:p>
            <a:pPr algn="just"/>
            <a:r>
              <a:rPr lang="pt-BR" sz="1700" dirty="0"/>
              <a:t>Mapas de História Medieval (MHM-6). Para fins escolares. Ed. Apoio Comercial S.A. Indústria e Comércio. SP. Industria Brasileira.</a:t>
            </a:r>
          </a:p>
          <a:p>
            <a:pPr algn="just"/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 09:  As Cruzadas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pt-BR" sz="1700" dirty="0"/>
              <a:t>Mapas de História Medieval (MHM-5). Para fins escolares. Ed. Apoio Comercial S.A. Indústria e Comércio. SP. Industria Brasileira.</a:t>
            </a:r>
          </a:p>
          <a:p>
            <a:pPr algn="just"/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 10: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Croisades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n-US" sz="1700" dirty="0" err="1" smtClean="0"/>
              <a:t>Cartes</a:t>
            </a:r>
            <a:r>
              <a:rPr lang="en-US" sz="1700" dirty="0" smtClean="0"/>
              <a:t> </a:t>
            </a:r>
            <a:r>
              <a:rPr lang="en-US" sz="1700" dirty="0" err="1"/>
              <a:t>historiques</a:t>
            </a:r>
            <a:r>
              <a:rPr lang="en-US" sz="1700" dirty="0"/>
              <a:t>. Jean </a:t>
            </a:r>
            <a:r>
              <a:rPr lang="en-US" sz="1700" dirty="0" err="1"/>
              <a:t>Pitié</a:t>
            </a:r>
            <a:r>
              <a:rPr lang="en-US" sz="1700" dirty="0"/>
              <a:t>. </a:t>
            </a:r>
            <a:r>
              <a:rPr lang="pt-BR" sz="1700" dirty="0"/>
              <a:t>[s/i/nº]. </a:t>
            </a:r>
            <a:r>
              <a:rPr lang="en-US" sz="1700" dirty="0"/>
              <a:t>Editions </a:t>
            </a:r>
            <a:r>
              <a:rPr lang="en-US" sz="1700" dirty="0" err="1"/>
              <a:t>Rossignol</a:t>
            </a:r>
            <a:r>
              <a:rPr lang="en-US" sz="1700" dirty="0"/>
              <a:t>. </a:t>
            </a:r>
            <a:r>
              <a:rPr lang="en-US" sz="1700" dirty="0" err="1"/>
              <a:t>Montmorillon</a:t>
            </a:r>
            <a:r>
              <a:rPr lang="en-US" sz="1700" dirty="0"/>
              <a:t> (Vienne). Printed in France.</a:t>
            </a:r>
            <a:endParaRPr lang="pt-BR" sz="1700" dirty="0"/>
          </a:p>
        </p:txBody>
      </p:sp>
    </p:spTree>
    <p:extLst>
      <p:ext uri="{BB962C8B-B14F-4D97-AF65-F5344CB8AC3E}">
        <p14:creationId xmlns:p14="http://schemas.microsoft.com/office/powerpoint/2010/main" val="2895626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Referências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95536" y="1556792"/>
            <a:ext cx="8352928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 11: La </a:t>
            </a:r>
            <a:r>
              <a:rPr lang="pt-B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Economique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S. XII </a:t>
            </a:r>
            <a:r>
              <a:rPr lang="pt-B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ème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XIII </a:t>
            </a:r>
            <a:r>
              <a:rPr lang="pt-B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ème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siècles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sz="1700" dirty="0" smtClean="0"/>
              <a:t>Cartes </a:t>
            </a:r>
            <a:r>
              <a:rPr lang="pt-BR" sz="1700" dirty="0" err="1"/>
              <a:t>historiques</a:t>
            </a:r>
            <a:r>
              <a:rPr lang="pt-BR" sz="1700" dirty="0"/>
              <a:t>. </a:t>
            </a:r>
            <a:r>
              <a:rPr lang="en-US" sz="1700" dirty="0"/>
              <a:t>Jean </a:t>
            </a:r>
            <a:r>
              <a:rPr lang="en-US" sz="1700" dirty="0" err="1"/>
              <a:t>Pitié</a:t>
            </a:r>
            <a:r>
              <a:rPr lang="en-US" sz="1700" dirty="0"/>
              <a:t>. 22. Editions </a:t>
            </a:r>
            <a:r>
              <a:rPr lang="en-US" sz="1700" dirty="0" err="1"/>
              <a:t>Rossignol</a:t>
            </a:r>
            <a:r>
              <a:rPr lang="en-US" sz="1700" dirty="0"/>
              <a:t>. </a:t>
            </a:r>
            <a:r>
              <a:rPr lang="en-US" sz="1700" dirty="0" err="1"/>
              <a:t>Montmorillon</a:t>
            </a:r>
            <a:r>
              <a:rPr lang="en-US" sz="1700" dirty="0"/>
              <a:t> (Vienne). Printed in France. </a:t>
            </a:r>
            <a:endParaRPr lang="pt-BR" sz="1700" dirty="0"/>
          </a:p>
          <a:p>
            <a:endParaRPr lang="pt-BR" dirty="0" smtClean="0"/>
          </a:p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 12:  L’ </a:t>
            </a:r>
            <a:r>
              <a:rPr lang="pt-B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Europe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Chrétienne</a:t>
            </a:r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pt-BR" sz="1700" dirty="0"/>
              <a:t>Cartes </a:t>
            </a:r>
            <a:r>
              <a:rPr lang="pt-BR" sz="1700" dirty="0" err="1"/>
              <a:t>historiques</a:t>
            </a:r>
            <a:r>
              <a:rPr lang="pt-BR" sz="1700" dirty="0"/>
              <a:t>. Jean </a:t>
            </a:r>
            <a:r>
              <a:rPr lang="pt-BR" sz="1700" dirty="0" err="1"/>
              <a:t>Pitié</a:t>
            </a:r>
            <a:r>
              <a:rPr lang="pt-BR" sz="1700" dirty="0"/>
              <a:t>. [s/i/nº] </a:t>
            </a:r>
            <a:r>
              <a:rPr lang="pt-BR" sz="1700" dirty="0" err="1"/>
              <a:t>Editions</a:t>
            </a:r>
            <a:r>
              <a:rPr lang="pt-BR" sz="1700" dirty="0"/>
              <a:t> </a:t>
            </a:r>
            <a:r>
              <a:rPr lang="pt-BR" sz="1700" dirty="0" err="1"/>
              <a:t>Rossignol</a:t>
            </a:r>
            <a:r>
              <a:rPr lang="pt-BR" sz="1700" dirty="0"/>
              <a:t>. </a:t>
            </a:r>
            <a:r>
              <a:rPr lang="pt-BR" sz="1700" dirty="0" err="1"/>
              <a:t>Mo</a:t>
            </a:r>
            <a:r>
              <a:rPr lang="en-US" sz="1700" dirty="0" err="1"/>
              <a:t>ntmorillon</a:t>
            </a:r>
            <a:r>
              <a:rPr lang="en-US" sz="1700" dirty="0"/>
              <a:t> (Vienne). Printed in </a:t>
            </a:r>
            <a:r>
              <a:rPr lang="en-US" sz="1700"/>
              <a:t>France</a:t>
            </a:r>
            <a:r>
              <a:rPr lang="en-US" sz="1700" smtClean="0"/>
              <a:t>.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53938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TC101790493[[fn=SOHO]]</Template>
  <TotalTime>3227</TotalTime>
  <Words>495</Words>
  <Application>Microsoft Office PowerPoint</Application>
  <PresentationFormat>Apresentação na tela (4:3)</PresentationFormat>
  <Paragraphs>91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17" baseType="lpstr">
      <vt:lpstr>Soho</vt:lpstr>
      <vt:lpstr>Apresentação do PowerPoint</vt:lpstr>
      <vt:lpstr>Principais Estados Bárbaros</vt:lpstr>
      <vt:lpstr>O Império Árabe O Império Bizantino</vt:lpstr>
      <vt:lpstr>Os Merovíngios</vt:lpstr>
      <vt:lpstr>O Império de Carlos Magno</vt:lpstr>
      <vt:lpstr>O Império de Carlos Magno</vt:lpstr>
      <vt:lpstr>Capetos e Plantagenetas</vt:lpstr>
      <vt:lpstr>A Europa por volta do Ano Mil</vt:lpstr>
      <vt:lpstr>O Renascimento Comercial</vt:lpstr>
      <vt:lpstr>As Cruzadas</vt:lpstr>
      <vt:lpstr>As Cruzadas</vt:lpstr>
      <vt:lpstr>A vida econômica. Séculos XII e XIII</vt:lpstr>
      <vt:lpstr>A Europa Cristã</vt:lpstr>
      <vt:lpstr>Referências</vt:lpstr>
      <vt:lpstr>Referências</vt:lpstr>
      <vt:lpstr>Referências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SALA218</dc:creator>
  <cp:lastModifiedBy>SALA218</cp:lastModifiedBy>
  <cp:revision>311</cp:revision>
  <dcterms:created xsi:type="dcterms:W3CDTF">2011-12-07T15:21:22Z</dcterms:created>
  <dcterms:modified xsi:type="dcterms:W3CDTF">2012-07-06T15:39:11Z</dcterms:modified>
</cp:coreProperties>
</file>